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5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6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7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8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0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5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theme/theme16.xml" ContentType="application/vnd.openxmlformats-officedocument.theme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theme/theme17.xml" ContentType="application/vnd.openxmlformats-officedocument.theme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heme/theme18.xml" ContentType="application/vnd.openxmlformats-officedocument.theme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9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theme/theme20.xml" ContentType="application/vnd.openxmlformats-officedocument.theme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21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theme/theme22.xml" ContentType="application/vnd.openxmlformats-officedocument.theme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theme/theme23.xml" ContentType="application/vnd.openxmlformats-officedocument.theme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2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80" r:id="rId3"/>
    <p:sldMasterId id="2147483837" r:id="rId4"/>
    <p:sldMasterId id="2147483849" r:id="rId5"/>
    <p:sldMasterId id="2147483873" r:id="rId6"/>
    <p:sldMasterId id="2147483897" r:id="rId7"/>
    <p:sldMasterId id="2147483945" r:id="rId8"/>
    <p:sldMasterId id="2147483957" r:id="rId9"/>
    <p:sldMasterId id="2147483969" r:id="rId10"/>
    <p:sldMasterId id="2147483981" r:id="rId11"/>
    <p:sldMasterId id="2147484017" r:id="rId12"/>
    <p:sldMasterId id="2147484041" r:id="rId13"/>
    <p:sldMasterId id="2147484053" r:id="rId14"/>
    <p:sldMasterId id="2147484065" r:id="rId15"/>
    <p:sldMasterId id="2147484101" r:id="rId16"/>
    <p:sldMasterId id="2147484113" r:id="rId17"/>
    <p:sldMasterId id="2147484137" r:id="rId18"/>
    <p:sldMasterId id="2147484149" r:id="rId19"/>
    <p:sldMasterId id="2147484161" r:id="rId20"/>
    <p:sldMasterId id="2147484173" r:id="rId21"/>
    <p:sldMasterId id="2147484185" r:id="rId22"/>
    <p:sldMasterId id="2147484197" r:id="rId23"/>
    <p:sldMasterId id="2147484209" r:id="rId24"/>
  </p:sldMasterIdLst>
  <p:notesMasterIdLst>
    <p:notesMasterId r:id="rId75"/>
  </p:notesMasterIdLst>
  <p:handoutMasterIdLst>
    <p:handoutMasterId r:id="rId76"/>
  </p:handoutMasterIdLst>
  <p:sldIdLst>
    <p:sldId id="355" r:id="rId25"/>
    <p:sldId id="274" r:id="rId26"/>
    <p:sldId id="257" r:id="rId27"/>
    <p:sldId id="280" r:id="rId28"/>
    <p:sldId id="366" r:id="rId29"/>
    <p:sldId id="363" r:id="rId30"/>
    <p:sldId id="368" r:id="rId31"/>
    <p:sldId id="364" r:id="rId32"/>
    <p:sldId id="278" r:id="rId33"/>
    <p:sldId id="377" r:id="rId34"/>
    <p:sldId id="284" r:id="rId35"/>
    <p:sldId id="283" r:id="rId36"/>
    <p:sldId id="365" r:id="rId37"/>
    <p:sldId id="286" r:id="rId38"/>
    <p:sldId id="288" r:id="rId39"/>
    <p:sldId id="287" r:id="rId40"/>
    <p:sldId id="358" r:id="rId41"/>
    <p:sldId id="373" r:id="rId42"/>
    <p:sldId id="378" r:id="rId43"/>
    <p:sldId id="372" r:id="rId44"/>
    <p:sldId id="375" r:id="rId45"/>
    <p:sldId id="376" r:id="rId46"/>
    <p:sldId id="277" r:id="rId47"/>
    <p:sldId id="381" r:id="rId48"/>
    <p:sldId id="276" r:id="rId49"/>
    <p:sldId id="295" r:id="rId50"/>
    <p:sldId id="296" r:id="rId51"/>
    <p:sldId id="305" r:id="rId52"/>
    <p:sldId id="306" r:id="rId53"/>
    <p:sldId id="308" r:id="rId54"/>
    <p:sldId id="311" r:id="rId55"/>
    <p:sldId id="312" r:id="rId56"/>
    <p:sldId id="393" r:id="rId57"/>
    <p:sldId id="325" r:id="rId58"/>
    <p:sldId id="384" r:id="rId59"/>
    <p:sldId id="326" r:id="rId60"/>
    <p:sldId id="342" r:id="rId61"/>
    <p:sldId id="396" r:id="rId62"/>
    <p:sldId id="390" r:id="rId63"/>
    <p:sldId id="353" r:id="rId64"/>
    <p:sldId id="388" r:id="rId65"/>
    <p:sldId id="395" r:id="rId66"/>
    <p:sldId id="394" r:id="rId67"/>
    <p:sldId id="389" r:id="rId68"/>
    <p:sldId id="392" r:id="rId69"/>
    <p:sldId id="387" r:id="rId70"/>
    <p:sldId id="391" r:id="rId71"/>
    <p:sldId id="352" r:id="rId72"/>
    <p:sldId id="386" r:id="rId73"/>
    <p:sldId id="382" r:id="rId74"/>
  </p:sldIdLst>
  <p:sldSz cx="9144000" cy="6858000" type="screen4x3"/>
  <p:notesSz cx="6667500" cy="99044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587065B7-03FD-4FD9-B8BC-2FDAC5DF187E}">
          <p14:sldIdLst>
            <p14:sldId id="355"/>
            <p14:sldId id="274"/>
            <p14:sldId id="257"/>
            <p14:sldId id="280"/>
            <p14:sldId id="366"/>
            <p14:sldId id="363"/>
            <p14:sldId id="368"/>
            <p14:sldId id="364"/>
            <p14:sldId id="278"/>
            <p14:sldId id="377"/>
            <p14:sldId id="284"/>
            <p14:sldId id="283"/>
            <p14:sldId id="365"/>
            <p14:sldId id="286"/>
            <p14:sldId id="288"/>
            <p14:sldId id="287"/>
            <p14:sldId id="358"/>
            <p14:sldId id="373"/>
            <p14:sldId id="378"/>
            <p14:sldId id="372"/>
            <p14:sldId id="375"/>
            <p14:sldId id="376"/>
            <p14:sldId id="277"/>
            <p14:sldId id="381"/>
            <p14:sldId id="276"/>
            <p14:sldId id="295"/>
            <p14:sldId id="296"/>
            <p14:sldId id="305"/>
            <p14:sldId id="306"/>
            <p14:sldId id="308"/>
            <p14:sldId id="311"/>
            <p14:sldId id="312"/>
            <p14:sldId id="393"/>
            <p14:sldId id="325"/>
            <p14:sldId id="384"/>
            <p14:sldId id="326"/>
            <p14:sldId id="342"/>
            <p14:sldId id="396"/>
            <p14:sldId id="390"/>
            <p14:sldId id="353"/>
            <p14:sldId id="388"/>
            <p14:sldId id="395"/>
            <p14:sldId id="394"/>
            <p14:sldId id="389"/>
            <p14:sldId id="392"/>
            <p14:sldId id="387"/>
            <p14:sldId id="391"/>
            <p14:sldId id="352"/>
            <p14:sldId id="386"/>
            <p14:sldId id="3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9" autoAdjust="0"/>
    <p:restoredTop sz="94660"/>
  </p:normalViewPr>
  <p:slideViewPr>
    <p:cSldViewPr>
      <p:cViewPr>
        <p:scale>
          <a:sx n="60" d="100"/>
          <a:sy n="60" d="100"/>
        </p:scale>
        <p:origin x="-1632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10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2.xml"/><Relationship Id="rId39" Type="http://schemas.openxmlformats.org/officeDocument/2006/relationships/slide" Target="slides/slide15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0.xml"/><Relationship Id="rId42" Type="http://schemas.openxmlformats.org/officeDocument/2006/relationships/slide" Target="slides/slide18.xml"/><Relationship Id="rId47" Type="http://schemas.openxmlformats.org/officeDocument/2006/relationships/slide" Target="slides/slide23.xml"/><Relationship Id="rId50" Type="http://schemas.openxmlformats.org/officeDocument/2006/relationships/slide" Target="slides/slide26.xml"/><Relationship Id="rId55" Type="http://schemas.openxmlformats.org/officeDocument/2006/relationships/slide" Target="slides/slide31.xml"/><Relationship Id="rId63" Type="http://schemas.openxmlformats.org/officeDocument/2006/relationships/slide" Target="slides/slide39.xml"/><Relationship Id="rId68" Type="http://schemas.openxmlformats.org/officeDocument/2006/relationships/slide" Target="slides/slide44.xml"/><Relationship Id="rId76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5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8.xml"/><Relationship Id="rId37" Type="http://schemas.openxmlformats.org/officeDocument/2006/relationships/slide" Target="slides/slide13.xml"/><Relationship Id="rId40" Type="http://schemas.openxmlformats.org/officeDocument/2006/relationships/slide" Target="slides/slide16.xml"/><Relationship Id="rId45" Type="http://schemas.openxmlformats.org/officeDocument/2006/relationships/slide" Target="slides/slide21.xml"/><Relationship Id="rId53" Type="http://schemas.openxmlformats.org/officeDocument/2006/relationships/slide" Target="slides/slide29.xml"/><Relationship Id="rId58" Type="http://schemas.openxmlformats.org/officeDocument/2006/relationships/slide" Target="slides/slide34.xml"/><Relationship Id="rId66" Type="http://schemas.openxmlformats.org/officeDocument/2006/relationships/slide" Target="slides/slide42.xml"/><Relationship Id="rId74" Type="http://schemas.openxmlformats.org/officeDocument/2006/relationships/slide" Target="slides/slide50.xml"/><Relationship Id="rId79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7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7.xml"/><Relationship Id="rId44" Type="http://schemas.openxmlformats.org/officeDocument/2006/relationships/slide" Target="slides/slide20.xml"/><Relationship Id="rId52" Type="http://schemas.openxmlformats.org/officeDocument/2006/relationships/slide" Target="slides/slide28.xml"/><Relationship Id="rId60" Type="http://schemas.openxmlformats.org/officeDocument/2006/relationships/slide" Target="slides/slide36.xml"/><Relationship Id="rId65" Type="http://schemas.openxmlformats.org/officeDocument/2006/relationships/slide" Target="slides/slide41.xml"/><Relationship Id="rId73" Type="http://schemas.openxmlformats.org/officeDocument/2006/relationships/slide" Target="slides/slide49.xml"/><Relationship Id="rId78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43" Type="http://schemas.openxmlformats.org/officeDocument/2006/relationships/slide" Target="slides/slide19.xml"/><Relationship Id="rId48" Type="http://schemas.openxmlformats.org/officeDocument/2006/relationships/slide" Target="slides/slide24.xml"/><Relationship Id="rId56" Type="http://schemas.openxmlformats.org/officeDocument/2006/relationships/slide" Target="slides/slide32.xml"/><Relationship Id="rId64" Type="http://schemas.openxmlformats.org/officeDocument/2006/relationships/slide" Target="slides/slide40.xml"/><Relationship Id="rId69" Type="http://schemas.openxmlformats.org/officeDocument/2006/relationships/slide" Target="slides/slide45.xml"/><Relationship Id="rId77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7.xml"/><Relationship Id="rId72" Type="http://schemas.openxmlformats.org/officeDocument/2006/relationships/slide" Target="slides/slide48.xml"/><Relationship Id="rId80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slide" Target="slides/slide14.xml"/><Relationship Id="rId46" Type="http://schemas.openxmlformats.org/officeDocument/2006/relationships/slide" Target="slides/slide22.xml"/><Relationship Id="rId59" Type="http://schemas.openxmlformats.org/officeDocument/2006/relationships/slide" Target="slides/slide35.xml"/><Relationship Id="rId67" Type="http://schemas.openxmlformats.org/officeDocument/2006/relationships/slide" Target="slides/slide43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7.xml"/><Relationship Id="rId54" Type="http://schemas.openxmlformats.org/officeDocument/2006/relationships/slide" Target="slides/slide30.xml"/><Relationship Id="rId62" Type="http://schemas.openxmlformats.org/officeDocument/2006/relationships/slide" Target="slides/slide38.xml"/><Relationship Id="rId70" Type="http://schemas.openxmlformats.org/officeDocument/2006/relationships/slide" Target="slides/slide46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4.xml"/><Relationship Id="rId36" Type="http://schemas.openxmlformats.org/officeDocument/2006/relationships/slide" Target="slides/slide12.xml"/><Relationship Id="rId49" Type="http://schemas.openxmlformats.org/officeDocument/2006/relationships/slide" Target="slides/slide25.xml"/><Relationship Id="rId57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6663" y="0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B2208-FA6C-4C9C-86D0-D75855CC7293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07525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6663" y="9407525"/>
            <a:ext cx="288925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1D1BC-F79B-4D4C-92F7-250263A484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4823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6707" y="0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10B70A-C254-46E6-937A-5BF277A57236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750" y="4704596"/>
            <a:ext cx="5334000" cy="445698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6707" y="9407473"/>
            <a:ext cx="2889250" cy="49522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B27BFD-BFC2-45A3-8BAB-AB1D39C8A2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427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27BFD-BFC2-45A3-8BAB-AB1D39C8A2B9}" type="slidenum">
              <a:rPr lang="cs-CZ" smtClean="0"/>
              <a:t>32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2964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B27BFD-BFC2-45A3-8BAB-AB1D39C8A2B9}" type="slidenum">
              <a:rPr lang="cs-CZ" smtClean="0">
                <a:solidFill>
                  <a:prstClr val="black"/>
                </a:solidFill>
              </a:rPr>
              <a:pPr/>
              <a:t>33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964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3418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143584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3234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53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22863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9635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813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0214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15277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2190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641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75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4265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62316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3028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35217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193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4024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79418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408807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74474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1995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322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173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4270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26330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94799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537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8864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6604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20868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6930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63970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292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5266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745634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388100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07345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28600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0831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78189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43226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20090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16677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70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385593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32246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73260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918145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9899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02222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8653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380325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82825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08136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572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63117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9402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329026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82616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03639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26626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90355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221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6499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4626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070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25599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91020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36383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8944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518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430551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145729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5286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00108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23111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700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5541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552824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157434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3393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1160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4EA46-609F-4AA4-A541-BFB244906182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FD6A5-C79C-478A-9495-BAF2A8F6C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2211517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3D43B-F8C3-432A-B556-67F85B1718F2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75BA65-6ABB-47C9-86D1-44AF2FEBC9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214748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2222C-D9A8-4309-8785-2840CA95FE45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5C1C7-45AF-4393-916D-E8546199DF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90826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341E22-BB99-443A-9B30-C153E91BA0E3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7A51-FC64-41FC-B04B-8C551482A79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1132949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1F79-C348-4E7D-82B3-41467DAF0C23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8A1C9-8093-48C6-B923-4EFF401BBD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00737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2B099-5BAB-488F-875E-0779F339AEEE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99D16-1E98-468A-BFCB-27F960D2F0C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808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96157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59D23-8118-47C9-B098-D8DDEF61CD6E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98C9C-E368-475A-95BE-28D62CB1F8F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42358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7A468-CE2D-481A-BEDC-912134C2CEC5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F7293-F3AA-47DA-BF41-AE6DC21046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78355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8634B-722F-41E7-8040-DE8E1D29D588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9BC3E-85BA-4943-80CA-74FBB0F0DA7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86731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2E867-F4F7-4D3B-80B3-664A242D1D44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D15E46-6840-4FA0-A57B-7D1A90C4D5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319608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A23D46-B084-4D83-9264-3E014132626C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8B2F4-82BC-44B0-8151-ADA59474F2E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29420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16559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685000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60822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879165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849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80377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031465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645729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72659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814512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28380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13537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41659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59881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6805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38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5582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481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550339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62762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964795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08280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21667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94251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654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091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699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40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8427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7641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22450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61081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26394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7360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76792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160295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838403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492852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55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36713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817911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56388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35428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69648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897447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453299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47217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1700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667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599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25119"/>
            <a:ext cx="8229600" cy="3482092"/>
          </a:xfrm>
        </p:spPr>
        <p:txBody>
          <a:bodyPr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33345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357589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060124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7811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602186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31694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113464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502495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833329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3905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5369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725117"/>
            <a:ext cx="4038600" cy="3401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725117"/>
            <a:ext cx="4038600" cy="340104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350132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167217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109284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25027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040215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23041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0791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975613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3361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7398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146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33527"/>
            <a:ext cx="4040188" cy="639763"/>
          </a:xfrm>
        </p:spPr>
        <p:txBody>
          <a:bodyPr anchor="t" anchorCtr="0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524149"/>
            <a:ext cx="4040188" cy="2602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733527"/>
            <a:ext cx="4041775" cy="639763"/>
          </a:xfrm>
        </p:spPr>
        <p:txBody>
          <a:bodyPr anchor="t" anchorCtr="0"/>
          <a:lstStyle>
            <a:lvl1pPr marL="0" indent="0" algn="l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3524149"/>
            <a:ext cx="4041775" cy="260201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93153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370438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70057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2604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63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495298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30773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798723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1199270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53215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830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33204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587966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588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662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1435100"/>
            <a:ext cx="3008313" cy="1162051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35102"/>
            <a:ext cx="5111750" cy="46910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2716708"/>
            <a:ext cx="3008313" cy="340945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7871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13023"/>
            <a:ext cx="5486400" cy="33145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926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0469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6"/>
            <a:ext cx="80010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886201"/>
            <a:ext cx="8001000" cy="252287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309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84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910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316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7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2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844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17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71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57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624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83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79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6684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2910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0316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7076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592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5844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7117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87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27771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578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18330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2279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D0281-55CE-4614-AF20-C00DCE6C11D7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10D3F-122F-472C-8662-3D262CFCBF19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8494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43DC0-410B-4580-B9A2-7807E867C7A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0E5F9-65E7-4A1B-90ED-C36BCB9A31F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13989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906E6E-B46B-4A8B-B002-F55395F02B3B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7E5EC-E464-4ED6-9034-B6B2F2FF896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2181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CEA22-468B-418B-8008-168396A0679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9EA6B4-B4AF-4ECB-B481-04D3DED28FE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0500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0C142-DBD0-44D1-B4C5-ABD5263FE3E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3FB79-7AA7-4C1E-B546-BEC00766913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5069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50D15-6C52-47A2-808F-D3D99D22C49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3979F-3F2B-40C0-A89E-C6E177B8AD1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52108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0A45C-0E3A-4E64-A2E4-30D6991BB8C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298F1-B975-4F18-B487-AF69D963A16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07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98101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8F507-9235-4B9E-94E8-2B2EBAA4B34A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DF49B-979D-4C6E-A013-792949FA2A2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585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92F98-073F-4F9C-B987-6E25C83478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8BC14-B651-4443-945F-11FC6C38FA1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45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A59D5-B7E8-4F77-AB89-0284ECB7542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F8D6B-D07A-4B92-BD4B-F7AAA7809C1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18381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1EEC-744F-4E69-8C33-0FC71C971D5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E7729-918D-414A-9F24-9530FF4492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4857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9729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9035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565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00453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14559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18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56413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9929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86331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084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2659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5988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41770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10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20125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2997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2027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89211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25965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59371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91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895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241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355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2749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04210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08737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345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2077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068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6541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60600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86618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369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991144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0301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913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2058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9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9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1.xml"/><Relationship Id="rId3" Type="http://schemas.openxmlformats.org/officeDocument/2006/relationships/slideLayout" Target="../slideLayouts/slideLayout176.xml"/><Relationship Id="rId7" Type="http://schemas.openxmlformats.org/officeDocument/2006/relationships/slideLayout" Target="../slideLayouts/slideLayout180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5.xml"/><Relationship Id="rId1" Type="http://schemas.openxmlformats.org/officeDocument/2006/relationships/slideLayout" Target="../slideLayouts/slideLayout174.xml"/><Relationship Id="rId6" Type="http://schemas.openxmlformats.org/officeDocument/2006/relationships/slideLayout" Target="../slideLayouts/slideLayout179.xml"/><Relationship Id="rId11" Type="http://schemas.openxmlformats.org/officeDocument/2006/relationships/slideLayout" Target="../slideLayouts/slideLayout184.xml"/><Relationship Id="rId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83.xml"/><Relationship Id="rId4" Type="http://schemas.openxmlformats.org/officeDocument/2006/relationships/slideLayout" Target="../slideLayouts/slideLayout177.xml"/><Relationship Id="rId9" Type="http://schemas.openxmlformats.org/officeDocument/2006/relationships/slideLayout" Target="../slideLayouts/slideLayout182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2.xml"/><Relationship Id="rId3" Type="http://schemas.openxmlformats.org/officeDocument/2006/relationships/slideLayout" Target="../slideLayouts/slideLayout187.xml"/><Relationship Id="rId7" Type="http://schemas.openxmlformats.org/officeDocument/2006/relationships/slideLayout" Target="../slideLayouts/slideLayout191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85.xml"/><Relationship Id="rId6" Type="http://schemas.openxmlformats.org/officeDocument/2006/relationships/slideLayout" Target="../slideLayouts/slideLayout190.xml"/><Relationship Id="rId11" Type="http://schemas.openxmlformats.org/officeDocument/2006/relationships/slideLayout" Target="../slideLayouts/slideLayout195.xml"/><Relationship Id="rId5" Type="http://schemas.openxmlformats.org/officeDocument/2006/relationships/slideLayout" Target="../slideLayouts/slideLayout189.xml"/><Relationship Id="rId10" Type="http://schemas.openxmlformats.org/officeDocument/2006/relationships/slideLayout" Target="../slideLayouts/slideLayout194.xml"/><Relationship Id="rId4" Type="http://schemas.openxmlformats.org/officeDocument/2006/relationships/slideLayout" Target="../slideLayouts/slideLayout188.xml"/><Relationship Id="rId9" Type="http://schemas.openxmlformats.org/officeDocument/2006/relationships/slideLayout" Target="../slideLayouts/slideLayout193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3.xml"/><Relationship Id="rId3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202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197.xml"/><Relationship Id="rId1" Type="http://schemas.openxmlformats.org/officeDocument/2006/relationships/slideLayout" Target="../slideLayouts/slideLayout196.xml"/><Relationship Id="rId6" Type="http://schemas.openxmlformats.org/officeDocument/2006/relationships/slideLayout" Target="../slideLayouts/slideLayout201.xml"/><Relationship Id="rId11" Type="http://schemas.openxmlformats.org/officeDocument/2006/relationships/slideLayout" Target="../slideLayouts/slideLayout206.xml"/><Relationship Id="rId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9.xml"/><Relationship Id="rId9" Type="http://schemas.openxmlformats.org/officeDocument/2006/relationships/slideLayout" Target="../slideLayouts/slideLayout20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5.xml"/><Relationship Id="rId3" Type="http://schemas.openxmlformats.org/officeDocument/2006/relationships/slideLayout" Target="../slideLayouts/slideLayout220.xml"/><Relationship Id="rId7" Type="http://schemas.openxmlformats.org/officeDocument/2006/relationships/slideLayout" Target="../slideLayouts/slideLayout224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19.xml"/><Relationship Id="rId1" Type="http://schemas.openxmlformats.org/officeDocument/2006/relationships/slideLayout" Target="../slideLayouts/slideLayout218.xml"/><Relationship Id="rId6" Type="http://schemas.openxmlformats.org/officeDocument/2006/relationships/slideLayout" Target="../slideLayouts/slideLayout223.xml"/><Relationship Id="rId11" Type="http://schemas.openxmlformats.org/officeDocument/2006/relationships/slideLayout" Target="../slideLayouts/slideLayout228.xml"/><Relationship Id="rId5" Type="http://schemas.openxmlformats.org/officeDocument/2006/relationships/slideLayout" Target="../slideLayouts/slideLayout222.xml"/><Relationship Id="rId10" Type="http://schemas.openxmlformats.org/officeDocument/2006/relationships/slideLayout" Target="../slideLayouts/slideLayout227.xml"/><Relationship Id="rId4" Type="http://schemas.openxmlformats.org/officeDocument/2006/relationships/slideLayout" Target="../slideLayouts/slideLayout221.xml"/><Relationship Id="rId9" Type="http://schemas.openxmlformats.org/officeDocument/2006/relationships/slideLayout" Target="../slideLayouts/slideLayout226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7.xml"/><Relationship Id="rId3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46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40.xml"/><Relationship Id="rId6" Type="http://schemas.openxmlformats.org/officeDocument/2006/relationships/slideLayout" Target="../slideLayouts/slideLayout245.xml"/><Relationship Id="rId11" Type="http://schemas.openxmlformats.org/officeDocument/2006/relationships/slideLayout" Target="../slideLayouts/slideLayout250.xml"/><Relationship Id="rId5" Type="http://schemas.openxmlformats.org/officeDocument/2006/relationships/slideLayout" Target="../slideLayouts/slideLayout244.xml"/><Relationship Id="rId10" Type="http://schemas.openxmlformats.org/officeDocument/2006/relationships/slideLayout" Target="../slideLayouts/slideLayout249.xml"/><Relationship Id="rId4" Type="http://schemas.openxmlformats.org/officeDocument/2006/relationships/slideLayout" Target="../slideLayouts/slideLayout243.xml"/><Relationship Id="rId9" Type="http://schemas.openxmlformats.org/officeDocument/2006/relationships/slideLayout" Target="../slideLayouts/slideLayout248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53.xml"/><Relationship Id="rId7" Type="http://schemas.openxmlformats.org/officeDocument/2006/relationships/slideLayout" Target="../slideLayouts/slideLayout257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2.xml"/><Relationship Id="rId1" Type="http://schemas.openxmlformats.org/officeDocument/2006/relationships/slideLayout" Target="../slideLayouts/slideLayout251.xml"/><Relationship Id="rId6" Type="http://schemas.openxmlformats.org/officeDocument/2006/relationships/slideLayout" Target="../slideLayouts/slideLayout256.xml"/><Relationship Id="rId11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55.xml"/><Relationship Id="rId10" Type="http://schemas.openxmlformats.org/officeDocument/2006/relationships/slideLayout" Target="../slideLayouts/slideLayout260.xml"/><Relationship Id="rId4" Type="http://schemas.openxmlformats.org/officeDocument/2006/relationships/slideLayout" Target="../slideLayouts/slideLayout254.xml"/><Relationship Id="rId9" Type="http://schemas.openxmlformats.org/officeDocument/2006/relationships/slideLayout" Target="../slideLayouts/slideLayout25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11" Type="http://schemas.openxmlformats.org/officeDocument/2006/relationships/slideLayout" Target="../slideLayouts/slideLayout63.xml"/><Relationship Id="rId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62.xml"/><Relationship Id="rId4" Type="http://schemas.openxmlformats.org/officeDocument/2006/relationships/slideLayout" Target="../slideLayouts/slideLayout56.xml"/><Relationship Id="rId9" Type="http://schemas.openxmlformats.org/officeDocument/2006/relationships/slideLayout" Target="../slideLayouts/slideLayout6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/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713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55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87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942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4" r:id="rId7"/>
    <p:sldLayoutId id="2147484025" r:id="rId8"/>
    <p:sldLayoutId id="2147484026" r:id="rId9"/>
    <p:sldLayoutId id="2147484027" r:id="rId10"/>
    <p:sldLayoutId id="214748402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2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1" r:id="rId10"/>
    <p:sldLayoutId id="21474840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23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4" r:id="rId1"/>
    <p:sldLayoutId id="2147484055" r:id="rId2"/>
    <p:sldLayoutId id="2147484056" r:id="rId3"/>
    <p:sldLayoutId id="2147484057" r:id="rId4"/>
    <p:sldLayoutId id="2147484058" r:id="rId5"/>
    <p:sldLayoutId id="2147484059" r:id="rId6"/>
    <p:sldLayoutId id="2147484060" r:id="rId7"/>
    <p:sldLayoutId id="2147484061" r:id="rId8"/>
    <p:sldLayoutId id="2147484062" r:id="rId9"/>
    <p:sldLayoutId id="2147484063" r:id="rId10"/>
    <p:sldLayoutId id="214748406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221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8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  <p:sldLayoutId id="2147484106" r:id="rId5"/>
    <p:sldLayoutId id="2147484107" r:id="rId6"/>
    <p:sldLayoutId id="2147484108" r:id="rId7"/>
    <p:sldLayoutId id="2147484109" r:id="rId8"/>
    <p:sldLayoutId id="2147484110" r:id="rId9"/>
    <p:sldLayoutId id="2147484111" r:id="rId10"/>
    <p:sldLayoutId id="214748411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3075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7B30AA-9C78-4E8B-8539-6FF7C2F7DC53}" type="datetimeFigureOut">
              <a:rPr lang="cs-CZ"/>
              <a:pPr>
                <a:defRPr/>
              </a:pPr>
              <a:t>29.8.2015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D62BD0-FA83-4BAF-9F2F-51ED74E3EA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730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406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8" r:id="rId1"/>
    <p:sldLayoutId id="2147484139" r:id="rId2"/>
    <p:sldLayoutId id="2147484140" r:id="rId3"/>
    <p:sldLayoutId id="2147484141" r:id="rId4"/>
    <p:sldLayoutId id="2147484142" r:id="rId5"/>
    <p:sldLayoutId id="2147484143" r:id="rId6"/>
    <p:sldLayoutId id="2147484144" r:id="rId7"/>
    <p:sldLayoutId id="2147484145" r:id="rId8"/>
    <p:sldLayoutId id="2147484146" r:id="rId9"/>
    <p:sldLayoutId id="2147484147" r:id="rId10"/>
    <p:sldLayoutId id="21474841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8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0" r:id="rId1"/>
    <p:sldLayoutId id="2147484151" r:id="rId2"/>
    <p:sldLayoutId id="2147484152" r:id="rId3"/>
    <p:sldLayoutId id="2147484153" r:id="rId4"/>
    <p:sldLayoutId id="2147484154" r:id="rId5"/>
    <p:sldLayoutId id="2147484155" r:id="rId6"/>
    <p:sldLayoutId id="2147484156" r:id="rId7"/>
    <p:sldLayoutId id="2147484157" r:id="rId8"/>
    <p:sldLayoutId id="2147484158" r:id="rId9"/>
    <p:sldLayoutId id="2147484159" r:id="rId10"/>
    <p:sldLayoutId id="21474841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12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10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2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4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0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6" r:id="rId1"/>
    <p:sldLayoutId id="2147484187" r:id="rId2"/>
    <p:sldLayoutId id="2147484188" r:id="rId3"/>
    <p:sldLayoutId id="2147484189" r:id="rId4"/>
    <p:sldLayoutId id="2147484190" r:id="rId5"/>
    <p:sldLayoutId id="2147484191" r:id="rId6"/>
    <p:sldLayoutId id="2147484192" r:id="rId7"/>
    <p:sldLayoutId id="2147484193" r:id="rId8"/>
    <p:sldLayoutId id="2147484194" r:id="rId9"/>
    <p:sldLayoutId id="2147484195" r:id="rId10"/>
    <p:sldLayoutId id="21474841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42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8" r:id="rId1"/>
    <p:sldLayoutId id="2147484199" r:id="rId2"/>
    <p:sldLayoutId id="2147484200" r:id="rId3"/>
    <p:sldLayoutId id="2147484201" r:id="rId4"/>
    <p:sldLayoutId id="2147484202" r:id="rId5"/>
    <p:sldLayoutId id="2147484203" r:id="rId6"/>
    <p:sldLayoutId id="2147484204" r:id="rId7"/>
    <p:sldLayoutId id="2147484205" r:id="rId8"/>
    <p:sldLayoutId id="2147484206" r:id="rId9"/>
    <p:sldLayoutId id="2147484207" r:id="rId10"/>
    <p:sldLayoutId id="21474842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286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42312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851279"/>
            <a:ext cx="8229600" cy="3355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F6FBE12-A137-7D4B-B547-17F569085AB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5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109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1565BD4-DEAC-40AF-81E4-7F4D7CCFE30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1195C1-151F-4179-9D6E-6BE4966DA87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502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999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84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9A32-1933-4E76-96EB-1358246415B0}" type="datetimeFigureOut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29.8.2015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786EB8-CE87-44A4-A293-57F4DBA69F5C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57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4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grlf.cz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5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0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3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9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7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2319338"/>
            <a:ext cx="3525837" cy="1470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bg1"/>
                </a:solidFill>
              </a:rPr>
              <a:t>Jak sociálně podnikat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55650" y="4102100"/>
            <a:ext cx="3455988" cy="13430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Bc. Jitka Čechová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MAS Sedlčansko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3. 9. 2015</a:t>
            </a:r>
            <a:endParaRPr lang="cs-CZ" sz="17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9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Co sociální podnik není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sz="2600" dirty="0" smtClean="0"/>
              <a:t>sociálním </a:t>
            </a:r>
            <a:r>
              <a:rPr lang="cs-CZ" sz="2600" dirty="0"/>
              <a:t>podnikem není každý zaměstnavatel, který se tak označí</a:t>
            </a:r>
          </a:p>
          <a:p>
            <a:pPr algn="just">
              <a:defRPr/>
            </a:pPr>
            <a:r>
              <a:rPr lang="cs-CZ" sz="2600" dirty="0"/>
              <a:t>není to každý společenský odpovědný podnik, ten bývá založen za účelem zisku</a:t>
            </a:r>
          </a:p>
          <a:p>
            <a:pPr algn="just">
              <a:defRPr/>
            </a:pPr>
            <a:r>
              <a:rPr lang="cs-CZ" sz="2600" dirty="0"/>
              <a:t>není to sociálně terapeutické pracoviště, jde o službu a ne o zaměstnání</a:t>
            </a:r>
          </a:p>
          <a:p>
            <a:pPr algn="just">
              <a:defRPr/>
            </a:pPr>
            <a:r>
              <a:rPr lang="cs-CZ" sz="2600" dirty="0"/>
              <a:t>integračním SP nemusí být automaticky každý, kdo zaměstnává nad 50% OZP</a:t>
            </a:r>
          </a:p>
          <a:p>
            <a:pPr marL="0" indent="0">
              <a:buNone/>
              <a:defRPr/>
            </a:pPr>
            <a:endParaRPr lang="cs-CZ" sz="2600" dirty="0"/>
          </a:p>
          <a:p>
            <a:pPr marL="0" indent="0">
              <a:buFontTx/>
              <a:buNone/>
              <a:defRPr/>
            </a:pPr>
            <a:endParaRPr lang="cs-CZ" sz="2600" dirty="0"/>
          </a:p>
          <a:p>
            <a:endParaRPr lang="cs-CZ" sz="2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6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sz="3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138" y="2111375"/>
            <a:ext cx="3184525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9529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Principy sociálního podniku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b="1" dirty="0" smtClean="0"/>
              <a:t>Společensky prospěšný cíl</a:t>
            </a:r>
          </a:p>
          <a:p>
            <a:r>
              <a:rPr lang="cs-CZ" sz="2800" dirty="0" smtClean="0"/>
              <a:t>společensky </a:t>
            </a:r>
            <a:r>
              <a:rPr lang="cs-CZ" sz="2800" dirty="0"/>
              <a:t>prospěšný </a:t>
            </a:r>
            <a:r>
              <a:rPr lang="cs-CZ" sz="2800" dirty="0" smtClean="0"/>
              <a:t>cíl = zaměstnávání a sociálního začleňování osob znevýhodněných na trhu práce formulován </a:t>
            </a:r>
            <a:r>
              <a:rPr lang="cs-CZ" sz="2800" dirty="0"/>
              <a:t>v zakládacích </a:t>
            </a:r>
            <a:r>
              <a:rPr lang="cs-CZ" sz="2800" dirty="0" smtClean="0"/>
              <a:t>dokumentech</a:t>
            </a:r>
          </a:p>
          <a:p>
            <a:r>
              <a:rPr lang="cs-CZ" sz="2800" dirty="0" smtClean="0"/>
              <a:t>naplňován </a:t>
            </a:r>
            <a:r>
              <a:rPr lang="cs-CZ" sz="2800" dirty="0"/>
              <a:t>prostřednictvím konkrétních aktivit</a:t>
            </a: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prospěch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r>
              <a:rPr lang="cs-CZ" sz="2800" dirty="0" smtClean="0"/>
              <a:t>zaměstnávání a sociální začleňování osob ze znevýhodněných skupin (</a:t>
            </a:r>
            <a:r>
              <a:rPr lang="cs-CZ" sz="2800" b="1" dirty="0" smtClean="0"/>
              <a:t>více než 30% </a:t>
            </a:r>
            <a:r>
              <a:rPr lang="cs-CZ" sz="2800" dirty="0" smtClean="0"/>
              <a:t>osob ze znevýhodněných skupin, poskytování  podpory)</a:t>
            </a:r>
          </a:p>
          <a:p>
            <a:pPr marL="0" indent="0">
              <a:buNone/>
            </a:pPr>
            <a:endParaRPr lang="cs-CZ" sz="2800" dirty="0" smtClean="0"/>
          </a:p>
          <a:p>
            <a:r>
              <a:rPr lang="cs-CZ" sz="2800" dirty="0" smtClean="0"/>
              <a:t>účast zaměstnanců a členů na směřování podniku </a:t>
            </a:r>
          </a:p>
          <a:p>
            <a:endParaRPr lang="cs-CZ" sz="2800" dirty="0" smtClean="0"/>
          </a:p>
          <a:p>
            <a:r>
              <a:rPr lang="cs-CZ" sz="2800" dirty="0" smtClean="0"/>
              <a:t>důraz na rozvoj pracovních kompetencí znevýhodněných zaměstnanců</a:t>
            </a:r>
          </a:p>
          <a:p>
            <a:pPr marL="0" indent="0">
              <a:buNone/>
            </a:pPr>
            <a:endParaRPr lang="cs-CZ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5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Ekonomický </a:t>
            </a:r>
            <a:r>
              <a:rPr lang="cs-CZ" sz="4000" dirty="0" smtClean="0"/>
              <a:t>prospěch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556792"/>
            <a:ext cx="8219256" cy="489654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případný </a:t>
            </a:r>
            <a:r>
              <a:rPr lang="cs-CZ" sz="2800" dirty="0"/>
              <a:t>zisk používán přednostně pro rozvoj sociálního podniku a/nebo pro naplnění </a:t>
            </a:r>
            <a:r>
              <a:rPr lang="cs-CZ" sz="2800" dirty="0" smtClean="0"/>
              <a:t>společensky prospěšných cílů </a:t>
            </a:r>
            <a:endParaRPr lang="cs-CZ" sz="28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</a:t>
            </a:r>
            <a:r>
              <a:rPr lang="cs-CZ" sz="2800" dirty="0" smtClean="0"/>
              <a:t>(</a:t>
            </a:r>
            <a:r>
              <a:rPr lang="cs-CZ" sz="2800" b="1" dirty="0" smtClean="0"/>
              <a:t>více než 50% zisku </a:t>
            </a:r>
            <a:r>
              <a:rPr lang="cs-CZ" sz="2800" dirty="0" smtClean="0"/>
              <a:t>je reinvestováno</a:t>
            </a:r>
            <a:r>
              <a:rPr lang="cs-CZ" sz="2800" dirty="0" smtClean="0"/>
              <a:t>)</a:t>
            </a:r>
          </a:p>
          <a:p>
            <a:pPr marL="0" indent="0">
              <a:buNone/>
            </a:pPr>
            <a:endParaRPr lang="cs-CZ" sz="2800" dirty="0"/>
          </a:p>
          <a:p>
            <a:r>
              <a:rPr lang="cs-CZ" sz="2800" dirty="0"/>
              <a:t>nezávislost (autonomie) v manažerském rozhodování a řízení na externích zakladatelích nebo </a:t>
            </a:r>
            <a:r>
              <a:rPr lang="cs-CZ" sz="2800" dirty="0" smtClean="0"/>
              <a:t>zřizovatelích alespoň </a:t>
            </a:r>
            <a:r>
              <a:rPr lang="cs-CZ" sz="2800" dirty="0"/>
              <a:t>minimální podíl tržeb z prodeje výrobků a služeb na celkových </a:t>
            </a:r>
            <a:r>
              <a:rPr lang="cs-CZ" sz="2800" dirty="0" smtClean="0"/>
              <a:t>výnosech – min. 30%</a:t>
            </a:r>
            <a:endParaRPr lang="cs-CZ" sz="2800" dirty="0"/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0067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/>
              <a:t>Ekonomický </a:t>
            </a:r>
            <a:r>
              <a:rPr lang="cs-CZ" sz="4000" dirty="0" smtClean="0"/>
              <a:t>prospěch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endParaRPr lang="cs-CZ" sz="2800" dirty="0" smtClean="0"/>
          </a:p>
          <a:p>
            <a:r>
              <a:rPr lang="cs-CZ" sz="2800" dirty="0"/>
              <a:t>schopnost zvládat ekonomická </a:t>
            </a:r>
            <a:r>
              <a:rPr lang="cs-CZ" sz="2800" dirty="0" smtClean="0"/>
              <a:t>rizika</a:t>
            </a:r>
          </a:p>
          <a:p>
            <a:r>
              <a:rPr lang="cs-CZ" sz="2800" dirty="0" smtClean="0"/>
              <a:t>omezení </a:t>
            </a:r>
            <a:r>
              <a:rPr lang="cs-CZ" sz="2800" dirty="0"/>
              <a:t>nakládání s majetkem </a:t>
            </a:r>
            <a:endParaRPr lang="cs-CZ" sz="2800" dirty="0" smtClean="0"/>
          </a:p>
          <a:p>
            <a:r>
              <a:rPr lang="cs-CZ" sz="2800" dirty="0" smtClean="0"/>
              <a:t>vykonávání </a:t>
            </a:r>
            <a:r>
              <a:rPr lang="cs-CZ" sz="2800" dirty="0"/>
              <a:t>soustavné ekonomické </a:t>
            </a:r>
            <a:r>
              <a:rPr lang="cs-CZ" sz="2800" dirty="0" smtClean="0"/>
              <a:t>aktivity</a:t>
            </a:r>
          </a:p>
          <a:p>
            <a:r>
              <a:rPr lang="cs-CZ" sz="2800" dirty="0" smtClean="0"/>
              <a:t>trend </a:t>
            </a:r>
            <a:r>
              <a:rPr lang="cs-CZ" sz="2800" dirty="0"/>
              <a:t>směrem k placené práci</a:t>
            </a:r>
          </a:p>
          <a:p>
            <a:pPr marL="0" indent="0">
              <a:buNone/>
            </a:pPr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2998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Environmentální a místní prospěch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Autofit/>
          </a:bodyPr>
          <a:lstStyle/>
          <a:p>
            <a:endParaRPr lang="cs-CZ" sz="3000" dirty="0" smtClean="0"/>
          </a:p>
          <a:p>
            <a:r>
              <a:rPr lang="cs-CZ" sz="2800" dirty="0" smtClean="0"/>
              <a:t>zohledňování </a:t>
            </a:r>
            <a:r>
              <a:rPr lang="cs-CZ" sz="2800" dirty="0"/>
              <a:t>environmentálních aspektů výroby i spotřeby – </a:t>
            </a:r>
            <a:r>
              <a:rPr lang="cs-CZ" sz="2400" dirty="0"/>
              <a:t>formulované zásady šetrného úřadování a provozu (vnitřní předpis)</a:t>
            </a:r>
          </a:p>
          <a:p>
            <a:endParaRPr lang="cs-CZ" sz="3000" dirty="0" smtClean="0"/>
          </a:p>
          <a:p>
            <a:r>
              <a:rPr lang="cs-CZ" sz="2800" dirty="0" smtClean="0"/>
              <a:t>přednostní </a:t>
            </a:r>
            <a:r>
              <a:rPr lang="cs-CZ" sz="2800" dirty="0"/>
              <a:t>uspokojování potřeb místní komunity a místní </a:t>
            </a:r>
            <a:r>
              <a:rPr lang="cs-CZ" sz="2800" dirty="0" smtClean="0"/>
              <a:t>poptávky – </a:t>
            </a:r>
            <a:r>
              <a:rPr lang="cs-CZ" sz="2400" dirty="0" smtClean="0"/>
              <a:t>místní průzkum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192405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Environmentální a místní prospěch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Autofit/>
          </a:bodyPr>
          <a:lstStyle/>
          <a:p>
            <a:r>
              <a:rPr lang="cs-CZ" sz="2800" dirty="0"/>
              <a:t>využívání přednostně místních zdrojů </a:t>
            </a:r>
          </a:p>
          <a:p>
            <a:pPr marL="0" indent="0">
              <a:buNone/>
            </a:pPr>
            <a:r>
              <a:rPr lang="cs-CZ" sz="3000" dirty="0"/>
              <a:t>   </a:t>
            </a:r>
            <a:r>
              <a:rPr lang="cs-CZ" sz="2400" dirty="0" smtClean="0"/>
              <a:t>- </a:t>
            </a:r>
            <a:r>
              <a:rPr lang="cs-CZ" sz="2400" dirty="0"/>
              <a:t>zaměstnává místní obyvatele</a:t>
            </a:r>
          </a:p>
          <a:p>
            <a:pPr marL="0" indent="0">
              <a:buNone/>
            </a:pPr>
            <a:r>
              <a:rPr lang="cs-CZ" sz="2400" dirty="0"/>
              <a:t>    - nakupuje od místních dodavatelů</a:t>
            </a:r>
          </a:p>
          <a:p>
            <a:pPr marL="0" indent="0">
              <a:buNone/>
            </a:pPr>
            <a:r>
              <a:rPr lang="cs-CZ" sz="2400" dirty="0"/>
              <a:t>    - využívá místní suroviny a materiály </a:t>
            </a:r>
            <a:endParaRPr lang="cs-CZ" sz="2400" dirty="0" smtClean="0"/>
          </a:p>
          <a:p>
            <a:pPr marL="0" indent="0">
              <a:buNone/>
            </a:pPr>
            <a:endParaRPr lang="cs-CZ" sz="3000" dirty="0"/>
          </a:p>
          <a:p>
            <a:r>
              <a:rPr lang="cs-CZ" sz="2800" dirty="0"/>
              <a:t>spolupráce sociálního podniku s místními aktéry</a:t>
            </a:r>
          </a:p>
          <a:p>
            <a:pPr marL="0" indent="0">
              <a:buNone/>
            </a:pPr>
            <a:r>
              <a:rPr lang="cs-CZ" sz="3000" dirty="0" smtClean="0"/>
              <a:t>   </a:t>
            </a:r>
            <a:r>
              <a:rPr lang="cs-CZ" sz="2400" dirty="0" smtClean="0"/>
              <a:t>- </a:t>
            </a:r>
            <a:r>
              <a:rPr lang="cs-CZ" sz="2400" dirty="0" smtClean="0"/>
              <a:t>doložení spolupráce za poslední 2 roky</a:t>
            </a:r>
          </a:p>
        </p:txBody>
      </p:sp>
    </p:spTree>
    <p:extLst>
      <p:ext uri="{BB962C8B-B14F-4D97-AF65-F5344CB8AC3E}">
        <p14:creationId xmlns:p14="http://schemas.microsoft.com/office/powerpoint/2010/main" val="354458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6907" y="3817534"/>
            <a:ext cx="8229600" cy="1143000"/>
          </a:xfrm>
        </p:spPr>
        <p:txBody>
          <a:bodyPr>
            <a:noAutofit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Legislativní formy pro sociální podnikání v ČR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916832"/>
            <a:ext cx="266429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403648" y="34290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Legislativa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r>
              <a:rPr lang="cs-CZ" altLang="cs-CZ" sz="2600" dirty="0"/>
              <a:t>sociální podnik zatím není legislativně ukotven</a:t>
            </a:r>
          </a:p>
          <a:p>
            <a:pPr lvl="0"/>
            <a:endParaRPr lang="cs-CZ" sz="2600" dirty="0" smtClean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r>
              <a:rPr lang="cs-CZ" sz="2600" dirty="0"/>
              <a:t>Úřad vlády pro lidská práva a rovné příležitosti ve spolupráci s MPSV, MPO, MMR, odborná veřejnost</a:t>
            </a:r>
          </a:p>
          <a:p>
            <a:pPr lvl="0"/>
            <a:endParaRPr lang="cs-CZ" sz="2600" dirty="0">
              <a:solidFill>
                <a:prstClr val="black">
                  <a:lumMod val="85000"/>
                  <a:lumOff val="15000"/>
                </a:prstClr>
              </a:solidFill>
            </a:endParaRPr>
          </a:p>
          <a:p>
            <a:pPr lvl="0"/>
            <a:r>
              <a:rPr lang="cs-CZ" sz="2600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hlavním </a:t>
            </a:r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hybatelem je Agentura pro sociální začleňování</a:t>
            </a:r>
          </a:p>
          <a:p>
            <a:pPr lvl="0"/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spolupráce odborníků z TESSEA </a:t>
            </a:r>
          </a:p>
          <a:p>
            <a:pPr lvl="0"/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střešní zákon, který vymezí co je sociální podnik, způsob registrace, orgán dohledu a oblasti podpory</a:t>
            </a:r>
          </a:p>
          <a:p>
            <a:pPr lvl="0"/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zatím bez konkrétních výhod, ty budou časem v jiných zákonech nebo programech podpory</a:t>
            </a:r>
          </a:p>
          <a:p>
            <a:pPr marL="0" indent="0">
              <a:buNone/>
            </a:pPr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53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dělá 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P3</a:t>
            </a:r>
            <a:r>
              <a:rPr lang="en-US" sz="4000" dirty="0" smtClean="0"/>
              <a:t> </a:t>
            </a:r>
            <a:r>
              <a:rPr lang="en-US" sz="4000" dirty="0"/>
              <a:t>– People, Planet, Profit</a:t>
            </a:r>
            <a:r>
              <a:rPr lang="cs-CZ" sz="4000" dirty="0"/>
              <a:t>, </a:t>
            </a:r>
            <a:r>
              <a:rPr lang="en-US" sz="4000" dirty="0" err="1"/>
              <a:t>o.p.s</a:t>
            </a:r>
            <a:r>
              <a:rPr lang="en-US" sz="4000" dirty="0"/>
              <a:t>. 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Autofit/>
          </a:bodyPr>
          <a:lstStyle/>
          <a:p>
            <a:r>
              <a:rPr lang="cs-CZ" sz="2800" dirty="0" smtClean="0"/>
              <a:t>P3 </a:t>
            </a:r>
            <a:r>
              <a:rPr lang="cs-CZ" sz="2800" dirty="0"/>
              <a:t>prosazuje sociální podnikání v </a:t>
            </a:r>
            <a:r>
              <a:rPr lang="cs-CZ" sz="2800" dirty="0" smtClean="0"/>
              <a:t>ČR</a:t>
            </a:r>
          </a:p>
          <a:p>
            <a:r>
              <a:rPr lang="cs-CZ" sz="2600" dirty="0" smtClean="0"/>
              <a:t>vede </a:t>
            </a:r>
            <a:r>
              <a:rPr lang="cs-CZ" sz="2600" dirty="0"/>
              <a:t>a </a:t>
            </a:r>
            <a:r>
              <a:rPr lang="cs-CZ" sz="2600" dirty="0" smtClean="0"/>
              <a:t>koordinuje </a:t>
            </a:r>
            <a:r>
              <a:rPr lang="cs-CZ" sz="2600" dirty="0"/>
              <a:t>činnost Tematické sítě pro sociální ekonomiku </a:t>
            </a:r>
            <a:r>
              <a:rPr lang="cs-CZ" sz="2600" b="1" dirty="0"/>
              <a:t>TESSEA</a:t>
            </a:r>
          </a:p>
          <a:p>
            <a:r>
              <a:rPr lang="cs-CZ" sz="2600" dirty="0" smtClean="0"/>
              <a:t>má </a:t>
            </a:r>
            <a:r>
              <a:rPr lang="cs-CZ" sz="2600" dirty="0"/>
              <a:t>největší portál o </a:t>
            </a:r>
            <a:r>
              <a:rPr lang="cs-CZ" sz="2600" dirty="0" smtClean="0"/>
              <a:t>sociálním </a:t>
            </a:r>
            <a:r>
              <a:rPr lang="cs-CZ" sz="2600" dirty="0"/>
              <a:t>podnikání </a:t>
            </a:r>
            <a:r>
              <a:rPr lang="cs-CZ" sz="2600" dirty="0" smtClean="0"/>
              <a:t>            </a:t>
            </a:r>
            <a:r>
              <a:rPr lang="cs-CZ" sz="2600" b="1" dirty="0" smtClean="0"/>
              <a:t>www.ceske-socialni-podnikani.cz</a:t>
            </a:r>
            <a:endParaRPr lang="cs-CZ" sz="2600" b="1" dirty="0"/>
          </a:p>
          <a:p>
            <a:pPr algn="just">
              <a:defRPr/>
            </a:pPr>
            <a:r>
              <a:rPr lang="cs-CZ" sz="2600" dirty="0" smtClean="0"/>
              <a:t>organizuje </a:t>
            </a:r>
            <a:r>
              <a:rPr lang="cs-CZ" sz="2600" b="1" dirty="0" smtClean="0"/>
              <a:t>semináře</a:t>
            </a:r>
            <a:r>
              <a:rPr lang="cs-CZ" sz="2600" dirty="0" smtClean="0"/>
              <a:t> na zakládání sociálních podniků         </a:t>
            </a:r>
            <a:r>
              <a:rPr lang="cs-CZ" sz="2400" dirty="0">
                <a:solidFill>
                  <a:prstClr val="black"/>
                </a:solidFill>
              </a:rPr>
              <a:t>22. 9 a 20.10. 2015 </a:t>
            </a:r>
            <a:r>
              <a:rPr lang="cs-CZ" sz="2400" dirty="0" smtClean="0">
                <a:solidFill>
                  <a:prstClr val="black"/>
                </a:solidFill>
              </a:rPr>
              <a:t>Praha</a:t>
            </a:r>
            <a:endParaRPr lang="cs-CZ" sz="2600" dirty="0" smtClean="0"/>
          </a:p>
          <a:p>
            <a:r>
              <a:rPr lang="cs-CZ" sz="2600" dirty="0" smtClean="0"/>
              <a:t>poskytuje </a:t>
            </a:r>
            <a:r>
              <a:rPr lang="cs-CZ" sz="2600" b="1" dirty="0"/>
              <a:t>poradenství a konzultace</a:t>
            </a:r>
            <a:r>
              <a:rPr lang="cs-CZ" sz="2600" dirty="0"/>
              <a:t> v oblasti sociálního podnikání</a:t>
            </a:r>
          </a:p>
          <a:p>
            <a:r>
              <a:rPr lang="cs-CZ" sz="2600" dirty="0" smtClean="0"/>
              <a:t>administruje </a:t>
            </a:r>
            <a:r>
              <a:rPr lang="cs-CZ" sz="2600" b="1" dirty="0" smtClean="0"/>
              <a:t>grantový </a:t>
            </a:r>
            <a:r>
              <a:rPr lang="cs-CZ" sz="2600" b="1" dirty="0"/>
              <a:t>program </a:t>
            </a:r>
            <a:r>
              <a:rPr lang="cs-CZ" sz="2600" b="1" dirty="0" smtClean="0"/>
              <a:t>ČSOB </a:t>
            </a:r>
            <a:r>
              <a:rPr lang="cs-CZ" sz="2600" dirty="0" smtClean="0"/>
              <a:t>Stabilizace </a:t>
            </a:r>
            <a:r>
              <a:rPr lang="cs-CZ" sz="2600" dirty="0"/>
              <a:t>sociálních podniků</a:t>
            </a:r>
          </a:p>
          <a:p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6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Jakou zvolit právní formu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/>
              <a:t>Vliv má:</a:t>
            </a:r>
          </a:p>
          <a:p>
            <a:r>
              <a:rPr lang="cs-CZ" sz="2400" dirty="0"/>
              <a:t>charakter podnikatelského záměru</a:t>
            </a:r>
          </a:p>
          <a:p>
            <a:r>
              <a:rPr lang="cs-CZ" sz="2400" dirty="0"/>
              <a:t>potřeba spoluzodpovědnosti</a:t>
            </a:r>
          </a:p>
          <a:p>
            <a:r>
              <a:rPr lang="cs-CZ" sz="2400" dirty="0"/>
              <a:t>struktura zainteresovaných skupin</a:t>
            </a:r>
          </a:p>
          <a:p>
            <a:r>
              <a:rPr lang="cs-CZ" sz="2400" dirty="0"/>
              <a:t>předpokládaný další rozvoj</a:t>
            </a:r>
          </a:p>
          <a:p>
            <a:r>
              <a:rPr lang="cs-CZ" sz="2400" dirty="0"/>
              <a:t>způsob financování a finanční a investiční náročnost podnikání</a:t>
            </a:r>
          </a:p>
          <a:p>
            <a:r>
              <a:rPr lang="cs-CZ" sz="2400" dirty="0"/>
              <a:t>výše základního vkladu</a:t>
            </a:r>
          </a:p>
          <a:p>
            <a:r>
              <a:rPr lang="cs-CZ" sz="2400" dirty="0"/>
              <a:t>další faktory – individuálně, včetně historie podnikatelského záměru  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4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Obchodní společnosti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s.r.o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– jednoduché na založení a řízení, důvěryhodné pro banky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– neobvyklá právní forma, akcionářům nesmí jít hl. o zisk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ružstvo – jeden člen = jeden hlas, vhodná právní forma 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družstvo – zatím nevhodně nastavené, málo zkušeností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OSVČ – podle živnostenského zákona; aby splňoval definici podniku, musí mít zaměstnance; jednoduché, ale ručí svým majetkem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8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Nestátní neziskové organizace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o.p.s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 – podnikání ve vedlejší činnosti; vhodná forma; složitější řízení; už nelze založit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stav – nová právní forma místo o.p.s.; je trochu jednodušší na řízení; vhodná pro podnikání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spolek (</a:t>
            </a:r>
            <a:r>
              <a:rPr lang="cs-CZ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o.s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 – podnikání ve vedlejší činnosti; pro podnikání se moc nehodí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ú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čelové zařízení církve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náboženské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společnosti – ojedinělé, ale postupně se začínají o sociální podnikání zajímat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53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26907" y="381753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sz="4000" dirty="0">
                <a:solidFill>
                  <a:schemeClr val="bg1"/>
                </a:solidFill>
              </a:rPr>
              <a:t>Přínosy sociálního </a:t>
            </a:r>
            <a:r>
              <a:rPr lang="cs-CZ" dirty="0">
                <a:solidFill>
                  <a:schemeClr val="bg1"/>
                </a:solidFill>
              </a:rPr>
              <a:t>podnikání</a:t>
            </a:r>
            <a:r>
              <a:rPr lang="cs-CZ" sz="4000" dirty="0">
                <a:solidFill>
                  <a:schemeClr val="bg1"/>
                </a:solidFill>
              </a:rPr>
              <a:t> pro rozvoj území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611560" y="1916832"/>
            <a:ext cx="2664296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403648" y="3429000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8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podnikání a obce 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altLang="cs-CZ" sz="2800" dirty="0">
                <a:cs typeface="Arial" charset="0"/>
              </a:rPr>
              <a:t>vznikají sociální podniky z iniciativy obcí</a:t>
            </a:r>
          </a:p>
          <a:p>
            <a:pPr>
              <a:lnSpc>
                <a:spcPct val="150000"/>
              </a:lnSpc>
            </a:pPr>
            <a:r>
              <a:rPr lang="cs-CZ" altLang="cs-CZ" sz="2800" dirty="0">
                <a:cs typeface="Arial" charset="0"/>
              </a:rPr>
              <a:t>obec by měla </a:t>
            </a:r>
            <a:r>
              <a:rPr lang="cs-CZ" altLang="cs-CZ" sz="2800" b="1" dirty="0">
                <a:cs typeface="Arial" charset="0"/>
              </a:rPr>
              <a:t>podporovat</a:t>
            </a:r>
            <a:r>
              <a:rPr lang="cs-CZ" altLang="cs-CZ" sz="2800" dirty="0">
                <a:cs typeface="Arial" charset="0"/>
              </a:rPr>
              <a:t>, ale nebýt stoprocentním vlastníkem</a:t>
            </a:r>
          </a:p>
          <a:p>
            <a:pPr>
              <a:lnSpc>
                <a:spcPct val="150000"/>
              </a:lnSpc>
            </a:pPr>
            <a:r>
              <a:rPr lang="cs-CZ" altLang="cs-CZ" sz="2800" dirty="0"/>
              <a:t>problémem může být naplňování </a:t>
            </a:r>
            <a:r>
              <a:rPr lang="cs-CZ" altLang="cs-CZ" sz="2800" b="1" dirty="0"/>
              <a:t>nezávislosti (autonomie) v manažerském rozhodování a řízení </a:t>
            </a:r>
            <a:r>
              <a:rPr lang="cs-CZ" altLang="cs-CZ" sz="2800" dirty="0"/>
              <a:t>na externích zakladatelích a zřizovatelích </a:t>
            </a:r>
            <a:endParaRPr lang="cs-CZ" altLang="cs-CZ" sz="2800" dirty="0">
              <a:cs typeface="Arial" charset="0"/>
            </a:endParaRPr>
          </a:p>
          <a:p>
            <a:endParaRPr lang="cs-CZ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93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Podpora lokální ekonomiky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peníze </a:t>
            </a:r>
            <a:r>
              <a:rPr lang="cs-CZ" sz="2800" dirty="0"/>
              <a:t>zůstávají v </a:t>
            </a:r>
            <a:r>
              <a:rPr lang="cs-CZ" sz="2800" dirty="0" smtClean="0"/>
              <a:t>regionu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rozšiřování nabídky služeb a </a:t>
            </a:r>
            <a:r>
              <a:rPr lang="cs-CZ" sz="2800" dirty="0" smtClean="0"/>
              <a:t>zboží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zaměstnávání </a:t>
            </a:r>
            <a:r>
              <a:rPr lang="cs-CZ" sz="2800" dirty="0"/>
              <a:t>místních </a:t>
            </a:r>
            <a:r>
              <a:rPr lang="cs-CZ" sz="2800" dirty="0" smtClean="0"/>
              <a:t>osob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nakupování </a:t>
            </a:r>
            <a:r>
              <a:rPr lang="cs-CZ" sz="2800" dirty="0"/>
              <a:t>od místních dodavatelů</a:t>
            </a:r>
          </a:p>
          <a:p>
            <a:endParaRPr lang="cs-CZ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66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Budování místních partnerství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altLang="cs-CZ" sz="2800" dirty="0">
                <a:cs typeface="Arial" charset="0"/>
              </a:rPr>
              <a:t>místní </a:t>
            </a:r>
            <a:r>
              <a:rPr lang="cs-CZ" altLang="cs-CZ" sz="2800" b="1" dirty="0">
                <a:cs typeface="Arial" charset="0"/>
              </a:rPr>
              <a:t>partnerská spolupráce je </a:t>
            </a:r>
            <a:r>
              <a:rPr lang="cs-CZ" altLang="cs-CZ" sz="2800" dirty="0">
                <a:cs typeface="Arial" charset="0"/>
              </a:rPr>
              <a:t>pro sociální podniky </a:t>
            </a:r>
            <a:r>
              <a:rPr lang="cs-CZ" altLang="cs-CZ" sz="2800" b="1" dirty="0">
                <a:cs typeface="Arial" charset="0"/>
              </a:rPr>
              <a:t>klíčová</a:t>
            </a:r>
            <a:r>
              <a:rPr lang="cs-CZ" altLang="cs-CZ" sz="2800" dirty="0">
                <a:cs typeface="Arial" charset="0"/>
              </a:rPr>
              <a:t> a liší se tím od běžných podniků</a:t>
            </a:r>
          </a:p>
          <a:p>
            <a:endParaRPr lang="cs-CZ" sz="2800" dirty="0" smtClean="0"/>
          </a:p>
          <a:p>
            <a:r>
              <a:rPr lang="cs-CZ" sz="2800" dirty="0" smtClean="0"/>
              <a:t>spolupráce s Úřadem práce, obcí, NNO, jinými podniky…</a:t>
            </a:r>
          </a:p>
          <a:p>
            <a:pPr>
              <a:lnSpc>
                <a:spcPct val="150000"/>
              </a:lnSpc>
            </a:pPr>
            <a:r>
              <a:rPr lang="cs-CZ" altLang="cs-CZ" sz="2800" dirty="0" smtClean="0">
                <a:cs typeface="Arial" charset="0"/>
              </a:rPr>
              <a:t>zařazení </a:t>
            </a:r>
            <a:r>
              <a:rPr lang="cs-CZ" altLang="cs-CZ" sz="2800" dirty="0">
                <a:cs typeface="Arial" charset="0"/>
              </a:rPr>
              <a:t>sociálního podnikání do komunitního plánování</a:t>
            </a:r>
          </a:p>
          <a:p>
            <a:pPr>
              <a:lnSpc>
                <a:spcPct val="150000"/>
              </a:lnSpc>
            </a:pPr>
            <a:r>
              <a:rPr lang="cs-CZ" altLang="cs-CZ" sz="2800" dirty="0">
                <a:cs typeface="Arial" charset="0"/>
              </a:rPr>
              <a:t>podpořit místní iniciativy</a:t>
            </a:r>
          </a:p>
          <a:p>
            <a:pPr>
              <a:lnSpc>
                <a:spcPct val="150000"/>
              </a:lnSpc>
            </a:pPr>
            <a:r>
              <a:rPr lang="cs-CZ" altLang="cs-CZ" sz="2800" dirty="0"/>
              <a:t>propojení soukromého, veřejného a neziskového sektoru</a:t>
            </a:r>
          </a:p>
          <a:p>
            <a:pPr>
              <a:lnSpc>
                <a:spcPct val="150000"/>
              </a:lnSpc>
            </a:pPr>
            <a:r>
              <a:rPr lang="cs-CZ" altLang="cs-CZ" sz="2800" dirty="0"/>
              <a:t>integrace znevýhodněných osob, začleňování sociálně vyloučených osob</a:t>
            </a:r>
          </a:p>
          <a:p>
            <a:endParaRPr lang="cs-CZ" sz="2800" dirty="0" smtClean="0"/>
          </a:p>
          <a:p>
            <a:endParaRPr lang="cs-CZ" sz="3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7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Jak může obec podporovat sociální podnikání</a:t>
            </a:r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800" dirty="0" smtClean="0"/>
          </a:p>
          <a:p>
            <a:pPr>
              <a:lnSpc>
                <a:spcPct val="150000"/>
              </a:lnSpc>
            </a:pPr>
            <a:r>
              <a:rPr lang="cs-CZ" sz="2800" dirty="0" smtClean="0"/>
              <a:t>spoluúčast </a:t>
            </a:r>
            <a:r>
              <a:rPr lang="cs-CZ" sz="2800" dirty="0"/>
              <a:t>při </a:t>
            </a:r>
            <a:r>
              <a:rPr lang="cs-CZ" sz="2800" dirty="0" smtClean="0"/>
              <a:t>založení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zvýhodněný </a:t>
            </a:r>
            <a:r>
              <a:rPr lang="cs-CZ" sz="2800" dirty="0" smtClean="0"/>
              <a:t>nájem</a:t>
            </a:r>
            <a:endParaRPr lang="cs-CZ" sz="2800" dirty="0"/>
          </a:p>
          <a:p>
            <a:pPr>
              <a:lnSpc>
                <a:spcPct val="150000"/>
              </a:lnSpc>
            </a:pPr>
            <a:r>
              <a:rPr lang="cs-CZ" sz="2800" dirty="0"/>
              <a:t>vklad </a:t>
            </a:r>
            <a:r>
              <a:rPr lang="cs-CZ" sz="2800" dirty="0" smtClean="0"/>
              <a:t>budov/pozemků</a:t>
            </a:r>
          </a:p>
          <a:p>
            <a:pPr>
              <a:lnSpc>
                <a:spcPct val="150000"/>
              </a:lnSpc>
            </a:pPr>
            <a:r>
              <a:rPr lang="cs-CZ" sz="2800" dirty="0" smtClean="0"/>
              <a:t>nakupování </a:t>
            </a:r>
            <a:r>
              <a:rPr lang="cs-CZ" sz="2800" dirty="0"/>
              <a:t>zboží a služeb</a:t>
            </a:r>
          </a:p>
          <a:p>
            <a:pPr>
              <a:lnSpc>
                <a:spcPct val="150000"/>
              </a:lnSpc>
            </a:pPr>
            <a:r>
              <a:rPr lang="cs-CZ" sz="2800" dirty="0"/>
              <a:t>spolupráce při zaměstnávání znevýhodněných osob</a:t>
            </a:r>
          </a:p>
          <a:p>
            <a:endParaRPr lang="cs-CZ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0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>
                <a:solidFill>
                  <a:schemeClr val="bg1"/>
                </a:solidFill>
              </a:rPr>
              <a:t>Přehled situace v oblasti sociálního podnikání v ČR</a:t>
            </a:r>
          </a:p>
        </p:txBody>
      </p:sp>
      <p:sp>
        <p:nvSpPr>
          <p:cNvPr id="2" name="Obdélník 1"/>
          <p:cNvSpPr/>
          <p:nvPr/>
        </p:nvSpPr>
        <p:spPr>
          <a:xfrm>
            <a:off x="611560" y="1916832"/>
            <a:ext cx="2808312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40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Adresář sociálních podniků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sz="2800" u="sng" dirty="0">
                <a:solidFill>
                  <a:srgbClr val="0070C0"/>
                </a:solidFill>
                <a:cs typeface="Arial" panose="020B0604020202020204" pitchFamily="34" charset="0"/>
                <a:hlinkClick r:id="rId3"/>
              </a:rPr>
              <a:t>www.ceske-socialni-podnikani.cz</a:t>
            </a:r>
            <a:endParaRPr lang="cs-CZ" sz="2800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sz="2800" dirty="0" smtClean="0"/>
              <a:t>sociální </a:t>
            </a:r>
            <a:r>
              <a:rPr lang="cs-CZ" sz="2800" dirty="0"/>
              <a:t>podnikatelé se mohou registrovat</a:t>
            </a:r>
          </a:p>
          <a:p>
            <a:pPr>
              <a:lnSpc>
                <a:spcPct val="150000"/>
              </a:lnSpc>
              <a:defRPr/>
            </a:pPr>
            <a:r>
              <a:rPr lang="cs-CZ" sz="2800" dirty="0"/>
              <a:t>třídění podle </a:t>
            </a:r>
            <a:r>
              <a:rPr lang="cs-CZ" sz="2800" dirty="0" smtClean="0"/>
              <a:t>oboru podnikání, kraje</a:t>
            </a:r>
            <a:r>
              <a:rPr lang="cs-CZ" sz="2800" dirty="0"/>
              <a:t>, cílové </a:t>
            </a:r>
            <a:r>
              <a:rPr lang="cs-CZ" sz="2800" dirty="0" smtClean="0"/>
              <a:t>skupiny a </a:t>
            </a:r>
            <a:r>
              <a:rPr lang="cs-CZ" sz="2800" dirty="0"/>
              <a:t>společenské prospěšnosti</a:t>
            </a:r>
            <a:endParaRPr lang="cs-CZ" sz="2800" u="sng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  <a:defRPr/>
            </a:pPr>
            <a:r>
              <a:rPr lang="cs-CZ" sz="2800" dirty="0" smtClean="0">
                <a:cs typeface="Arial" panose="020B0604020202020204" pitchFamily="34" charset="0"/>
              </a:rPr>
              <a:t>213 </a:t>
            </a:r>
            <a:r>
              <a:rPr lang="cs-CZ" sz="2800" dirty="0">
                <a:cs typeface="Arial" panose="020B0604020202020204" pitchFamily="34" charset="0"/>
              </a:rPr>
              <a:t>sociálních podniků 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  <a:defRPr/>
            </a:pPr>
            <a:endParaRPr lang="cs-CZ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06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79732" y="41490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Úvod </a:t>
            </a:r>
            <a:r>
              <a:rPr lang="cs-CZ" dirty="0">
                <a:solidFill>
                  <a:schemeClr val="bg1"/>
                </a:solidFill>
              </a:rPr>
              <a:t>do problematiky sociálního podnikání a situace v ČR</a:t>
            </a:r>
          </a:p>
        </p:txBody>
      </p:sp>
      <p:sp>
        <p:nvSpPr>
          <p:cNvPr id="2" name="Obdélník 1"/>
          <p:cNvSpPr/>
          <p:nvPr/>
        </p:nvSpPr>
        <p:spPr>
          <a:xfrm>
            <a:off x="539552" y="1772816"/>
            <a:ext cx="259228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05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Oblast podnikání SP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22 %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oblast zahradnických služeb, úpravy zeleně, údržby nemovitostí a úklidových prací</a:t>
            </a:r>
          </a:p>
          <a:p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17 %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potravinářská výroba a prodej </a:t>
            </a:r>
          </a:p>
          <a:p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17 %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ostatní služby</a:t>
            </a:r>
          </a:p>
          <a:p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16 %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pohostinství a ubytování</a:t>
            </a:r>
          </a:p>
          <a:p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16 %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obecný prodej</a:t>
            </a:r>
          </a:p>
          <a:p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12 % v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zdělávání a rekvalifikace</a:t>
            </a:r>
          </a:p>
        </p:txBody>
      </p:sp>
    </p:spTree>
    <p:extLst>
      <p:ext uri="{BB962C8B-B14F-4D97-AF65-F5344CB8AC3E}">
        <p14:creationId xmlns:p14="http://schemas.microsoft.com/office/powerpoint/2010/main" val="34568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Cílové skupiny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zdravotně postižení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67 %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dlouhodobě nezaměstnaní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33 %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jiné skupiny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18 %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mládež a mladí dospělí v obtížné životní situaci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etnické menšiny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13 %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lidé pečující o rodinné příslušníky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lidé bez přístřeší a po výkonu trestu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lidé se závislostmi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5 %</a:t>
            </a:r>
          </a:p>
          <a:p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91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Právní formy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s.r.o.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45 %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o.p.s.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28 %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spolek (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o.s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.)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OSVČ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družstvo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6 %</a:t>
            </a:r>
          </a:p>
          <a:p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náboženská společnost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2 %</a:t>
            </a: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jiné 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2,5 % (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a.s., v.o.s., zájmové sdružení PO, 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z.ú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., pobočný spolek, sociální družstvo)</a:t>
            </a:r>
            <a:r>
              <a:rPr lang="cs-CZ" sz="2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endParaRPr lang="cs-CZ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cs-CZ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73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Než začnete podnikat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defRPr/>
            </a:pPr>
            <a:r>
              <a:rPr lang="cs-CZ" sz="2600" dirty="0"/>
              <a:t>založení sociálního podniku je dlouhodobý proces, potřebuje zdravou organizaci, správné lidi, peníze, velkou zásobu energie</a:t>
            </a:r>
          </a:p>
          <a:p>
            <a:pPr algn="just">
              <a:defRPr/>
            </a:pPr>
            <a:endParaRPr lang="cs-CZ" sz="2600" dirty="0"/>
          </a:p>
          <a:p>
            <a:pPr algn="just">
              <a:defRPr/>
            </a:pPr>
            <a:r>
              <a:rPr lang="cs-CZ" sz="2600" dirty="0"/>
              <a:t>podmínkou pro získání grantů je dobře zpracovaný podnikatelský plán</a:t>
            </a:r>
          </a:p>
          <a:p>
            <a:pPr algn="just">
              <a:defRPr/>
            </a:pPr>
            <a:endParaRPr lang="cs-CZ" sz="2600" dirty="0"/>
          </a:p>
          <a:p>
            <a:pPr algn="just">
              <a:defRPr/>
            </a:pPr>
            <a:r>
              <a:rPr lang="cs-CZ" sz="2600" dirty="0"/>
              <a:t>na začátku si nejprve položte základní otázky: </a:t>
            </a:r>
          </a:p>
          <a:p>
            <a:pPr marL="0" indent="0" algn="just">
              <a:buNone/>
              <a:defRPr/>
            </a:pPr>
            <a:r>
              <a:rPr lang="cs-CZ" sz="2600" dirty="0"/>
              <a:t>     PROČ, CO, KDY, KDE, JAK?</a:t>
            </a:r>
          </a:p>
          <a:p>
            <a:pPr marL="0" indent="0">
              <a:buNone/>
            </a:pPr>
            <a:endParaRPr lang="cs-CZ" sz="2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47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0938" y="3933056"/>
            <a:ext cx="8229600" cy="1143000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Podpora pro sociální podniky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1772816"/>
            <a:ext cx="259228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541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Podpora sociálního podnikání v ČR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  <a:defRPr/>
            </a:pPr>
            <a:r>
              <a:rPr lang="cs-CZ" sz="2600" dirty="0">
                <a:cs typeface="Arial" panose="020B0604020202020204" pitchFamily="34" charset="0"/>
              </a:rPr>
              <a:t>projekt MPSV </a:t>
            </a:r>
            <a:r>
              <a:rPr lang="cs-CZ" sz="2600" dirty="0" smtClean="0">
                <a:cs typeface="Arial" panose="020B0604020202020204" pitchFamily="34" charset="0"/>
              </a:rPr>
              <a:t>ČR - </a:t>
            </a:r>
            <a:r>
              <a:rPr lang="cs-CZ" sz="2600" dirty="0">
                <a:cs typeface="Arial" panose="020B0604020202020204" pitchFamily="34" charset="0"/>
              </a:rPr>
              <a:t>konzultace i semináře jsou </a:t>
            </a:r>
            <a:r>
              <a:rPr lang="cs-CZ" sz="2600" dirty="0" smtClean="0">
                <a:cs typeface="Arial" panose="020B0604020202020204" pitchFamily="34" charset="0"/>
              </a:rPr>
              <a:t>poskytovány  </a:t>
            </a:r>
            <a:r>
              <a:rPr lang="cs-CZ" sz="2600" dirty="0">
                <a:cs typeface="Arial" panose="020B0604020202020204" pitchFamily="34" charset="0"/>
              </a:rPr>
              <a:t>ZDARMA </a:t>
            </a:r>
            <a:r>
              <a:rPr lang="cs-CZ" sz="2600" dirty="0" smtClean="0">
                <a:cs typeface="Arial" panose="020B0604020202020204" pitchFamily="34" charset="0"/>
              </a:rPr>
              <a:t>do </a:t>
            </a:r>
            <a:r>
              <a:rPr lang="cs-CZ" sz="2600" b="1" dirty="0">
                <a:cs typeface="Arial" panose="020B0604020202020204" pitchFamily="34" charset="0"/>
              </a:rPr>
              <a:t>30. 10. 2015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2600" b="1" dirty="0" smtClean="0">
                <a:cs typeface="Arial" panose="020B0604020202020204" pitchFamily="34" charset="0"/>
              </a:rPr>
              <a:t>12 </a:t>
            </a:r>
            <a:r>
              <a:rPr lang="cs-CZ" sz="2600" b="1" dirty="0">
                <a:cs typeface="Arial" panose="020B0604020202020204" pitchFamily="34" charset="0"/>
              </a:rPr>
              <a:t>regionálních  konzultantů</a:t>
            </a:r>
            <a:r>
              <a:rPr lang="cs-CZ" sz="2600" dirty="0">
                <a:cs typeface="Arial" panose="020B0604020202020204" pitchFamily="34" charset="0"/>
              </a:rPr>
              <a:t> - konzultace </a:t>
            </a:r>
            <a:r>
              <a:rPr lang="cs-CZ" sz="2600" b="1" dirty="0">
                <a:cs typeface="Arial" panose="020B0604020202020204" pitchFamily="34" charset="0"/>
              </a:rPr>
              <a:t>budoucím nebo současným zaměstnavatelům </a:t>
            </a:r>
            <a:r>
              <a:rPr lang="cs-CZ" sz="2600" dirty="0">
                <a:cs typeface="Arial" panose="020B0604020202020204" pitchFamily="34" charset="0"/>
              </a:rPr>
              <a:t>v oblasti sociálního podnikání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cs-CZ" sz="2600" b="1" dirty="0">
                <a:cs typeface="Arial" panose="020B0604020202020204" pitchFamily="34" charset="0"/>
              </a:rPr>
              <a:t>8 expertů/koučů </a:t>
            </a:r>
            <a:r>
              <a:rPr lang="cs-CZ" sz="2600" dirty="0">
                <a:cs typeface="Arial" panose="020B0604020202020204" pitchFamily="34" charset="0"/>
              </a:rPr>
              <a:t>(marketing, </a:t>
            </a:r>
            <a:r>
              <a:rPr lang="cs-CZ" sz="2600" dirty="0" err="1">
                <a:cs typeface="Arial" panose="020B0604020202020204" pitchFamily="34" charset="0"/>
              </a:rPr>
              <a:t>gastropodnikání</a:t>
            </a:r>
            <a:r>
              <a:rPr lang="cs-CZ" sz="2600" dirty="0">
                <a:cs typeface="Arial" panose="020B0604020202020204" pitchFamily="34" charset="0"/>
              </a:rPr>
              <a:t>, krizový management) - </a:t>
            </a:r>
            <a:r>
              <a:rPr lang="cs-CZ" sz="2600" b="1" dirty="0">
                <a:cs typeface="Arial" panose="020B0604020202020204" pitchFamily="34" charset="0"/>
              </a:rPr>
              <a:t>výhradně pro sociální podnikatele</a:t>
            </a:r>
          </a:p>
          <a:p>
            <a:pPr>
              <a:spcAft>
                <a:spcPts val="600"/>
              </a:spcAft>
              <a:defRPr/>
            </a:pPr>
            <a:r>
              <a:rPr lang="cs-CZ" sz="2600" b="1" dirty="0">
                <a:cs typeface="Arial" panose="020B0604020202020204" pitchFamily="34" charset="0"/>
              </a:rPr>
              <a:t>stáže</a:t>
            </a:r>
            <a:r>
              <a:rPr lang="cs-CZ" sz="2600" dirty="0">
                <a:cs typeface="Arial" panose="020B0604020202020204" pitchFamily="34" charset="0"/>
              </a:rPr>
              <a:t> v sociálních podnicích</a:t>
            </a:r>
          </a:p>
          <a:p>
            <a:pPr marL="0" indent="0">
              <a:buNone/>
            </a:pP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659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/>
              <a:t>Podpora sociálního podnikání v ČR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pl-PL" sz="2600" dirty="0" smtClean="0"/>
              <a:t>Jak </a:t>
            </a:r>
            <a:r>
              <a:rPr lang="pl-PL" sz="2600" dirty="0"/>
              <a:t>připravit dobrý podnikatelský plán? </a:t>
            </a:r>
          </a:p>
          <a:p>
            <a:pPr marL="0" indent="0" algn="just">
              <a:buNone/>
              <a:defRPr/>
            </a:pPr>
            <a:r>
              <a:rPr lang="cs-CZ" sz="2600" dirty="0"/>
              <a:t>     </a:t>
            </a:r>
            <a:r>
              <a:rPr lang="cs-CZ" sz="2600" b="1" dirty="0"/>
              <a:t>9. 9. 2015, 30. 9. 2015, 14. 10. 2015 </a:t>
            </a:r>
            <a:endParaRPr lang="pl-PL" sz="2600" b="1" dirty="0"/>
          </a:p>
          <a:p>
            <a:pPr algn="just">
              <a:defRPr/>
            </a:pPr>
            <a:r>
              <a:rPr lang="pl-PL" sz="2600" dirty="0" smtClean="0"/>
              <a:t>Jak </a:t>
            </a:r>
            <a:r>
              <a:rPr lang="pl-PL" sz="2600" dirty="0"/>
              <a:t>začít podnikat v gastronomii?</a:t>
            </a:r>
          </a:p>
          <a:p>
            <a:pPr marL="0" indent="0" algn="just">
              <a:buNone/>
              <a:defRPr/>
            </a:pPr>
            <a:r>
              <a:rPr lang="cs-CZ" sz="2600" b="1" dirty="0"/>
              <a:t>     16. 9., 7. 10. </a:t>
            </a:r>
            <a:r>
              <a:rPr lang="cs-CZ" sz="2600" b="1" dirty="0" smtClean="0"/>
              <a:t>2015</a:t>
            </a:r>
          </a:p>
          <a:p>
            <a:pPr algn="just">
              <a:defRPr/>
            </a:pPr>
            <a:r>
              <a:rPr lang="cs-CZ" sz="2600" dirty="0" err="1" smtClean="0">
                <a:cs typeface="Arial" panose="020B0604020202020204" pitchFamily="34" charset="0"/>
              </a:rPr>
              <a:t>info</a:t>
            </a:r>
            <a:r>
              <a:rPr lang="cs-CZ" sz="2600" dirty="0" smtClean="0">
                <a:cs typeface="Arial" panose="020B0604020202020204" pitchFamily="34" charset="0"/>
              </a:rPr>
              <a:t> </a:t>
            </a:r>
            <a:r>
              <a:rPr lang="cs-CZ" sz="2600" dirty="0">
                <a:cs typeface="Arial" panose="020B0604020202020204" pitchFamily="34" charset="0"/>
              </a:rPr>
              <a:t>na </a:t>
            </a:r>
            <a:r>
              <a:rPr lang="cs-CZ" sz="2600" u="sng" dirty="0">
                <a:cs typeface="Arial" panose="020B0604020202020204" pitchFamily="34" charset="0"/>
              </a:rPr>
              <a:t>www.ceske-socialni-podnikani.cz</a:t>
            </a:r>
          </a:p>
          <a:p>
            <a:pPr marL="0" indent="0" algn="just">
              <a:buNone/>
              <a:defRPr/>
            </a:pPr>
            <a:endParaRPr lang="cs-CZ" sz="2600" dirty="0" smtClean="0"/>
          </a:p>
          <a:p>
            <a:pPr algn="just">
              <a:defRPr/>
            </a:pPr>
            <a:r>
              <a:rPr lang="cs-CZ" sz="2600" dirty="0" smtClean="0"/>
              <a:t>Semináře k výzvě „Podpora sociálního podnikání“ </a:t>
            </a:r>
          </a:p>
          <a:p>
            <a:pPr marL="0" indent="0" algn="just">
              <a:buNone/>
              <a:defRPr/>
            </a:pPr>
            <a:r>
              <a:rPr lang="cs-CZ" sz="2600" dirty="0" smtClean="0"/>
              <a:t>     </a:t>
            </a:r>
            <a:r>
              <a:rPr lang="cs-CZ" sz="2600" b="1" dirty="0" smtClean="0"/>
              <a:t>9</a:t>
            </a:r>
            <a:r>
              <a:rPr lang="cs-CZ" sz="2600" b="1" dirty="0"/>
              <a:t>. 9. 2015, 16. 9. 2015, 23. 9. </a:t>
            </a:r>
            <a:r>
              <a:rPr lang="cs-CZ" sz="2600" b="1" dirty="0" smtClean="0"/>
              <a:t>2015</a:t>
            </a:r>
          </a:p>
          <a:p>
            <a:pPr algn="just">
              <a:defRPr/>
            </a:pPr>
            <a:r>
              <a:rPr lang="pl-PL" sz="2600" dirty="0"/>
              <a:t>i</a:t>
            </a:r>
            <a:r>
              <a:rPr lang="pl-PL" sz="2600" dirty="0" smtClean="0"/>
              <a:t>nfo na http</a:t>
            </a:r>
            <a:r>
              <a:rPr lang="pl-PL" sz="2600" dirty="0"/>
              <a:t>://www.esfcr.cz/vyzva-015-opz</a:t>
            </a:r>
            <a:endParaRPr lang="pl-PL" sz="2600" dirty="0"/>
          </a:p>
          <a:p>
            <a:pPr marL="0" indent="0" algn="just">
              <a:buNone/>
              <a:defRPr/>
            </a:pPr>
            <a:endParaRPr lang="cs-CZ" sz="2600" dirty="0"/>
          </a:p>
          <a:p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2938343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cs-CZ" sz="2400" b="1" dirty="0" smtClean="0">
                <a:solidFill>
                  <a:prstClr val="black"/>
                </a:solidFill>
              </a:rPr>
              <a:t>Vlastní </a:t>
            </a:r>
            <a:r>
              <a:rPr lang="cs-CZ" sz="2400" b="1" dirty="0">
                <a:solidFill>
                  <a:prstClr val="black"/>
                </a:solidFill>
              </a:rPr>
              <a:t>zdroje </a:t>
            </a:r>
            <a:r>
              <a:rPr lang="cs-CZ" sz="2400" dirty="0">
                <a:solidFill>
                  <a:prstClr val="black"/>
                </a:solidFill>
              </a:rPr>
              <a:t>– vytvoření finanční rezervy 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cs-CZ" sz="2400" b="1" dirty="0">
                <a:solidFill>
                  <a:prstClr val="black"/>
                </a:solidFill>
              </a:rPr>
              <a:t>Půjčky a úvěry </a:t>
            </a:r>
            <a:r>
              <a:rPr lang="cs-CZ" sz="2400" dirty="0">
                <a:solidFill>
                  <a:prstClr val="black"/>
                </a:solidFill>
              </a:rPr>
              <a:t>- Nadace České spořitelny – pilotní půjčkový projekt pro rozjezd sociálního podnikání, ČMZRB – program ZÁRUKA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cs-CZ" sz="2400" b="1" dirty="0">
                <a:solidFill>
                  <a:prstClr val="black"/>
                </a:solidFill>
              </a:rPr>
              <a:t>Příspěvky ze zákona o zaměstnanosti </a:t>
            </a:r>
            <a:r>
              <a:rPr lang="cs-CZ" sz="2400" dirty="0">
                <a:solidFill>
                  <a:prstClr val="black"/>
                </a:solidFill>
              </a:rPr>
              <a:t>- ÚP</a:t>
            </a:r>
            <a:endParaRPr lang="cs-CZ" sz="2400" b="1" dirty="0">
              <a:solidFill>
                <a:prstClr val="black"/>
              </a:solidFill>
            </a:endParaRPr>
          </a:p>
          <a:p>
            <a:pPr lvl="0" algn="just">
              <a:lnSpc>
                <a:spcPct val="150000"/>
              </a:lnSpc>
              <a:defRPr/>
            </a:pPr>
            <a:r>
              <a:rPr lang="cs-CZ" sz="2400" b="1" dirty="0">
                <a:solidFill>
                  <a:prstClr val="black"/>
                </a:solidFill>
              </a:rPr>
              <a:t>Jiné zdroje </a:t>
            </a:r>
            <a:r>
              <a:rPr lang="cs-CZ" sz="2400" dirty="0">
                <a:solidFill>
                  <a:prstClr val="black"/>
                </a:solidFill>
              </a:rPr>
              <a:t>– firmy (konzultace, vybavení), obce (nájmy), známí, studenti (dobrovolnictví)</a:t>
            </a:r>
          </a:p>
          <a:p>
            <a:pPr lvl="0" algn="just">
              <a:lnSpc>
                <a:spcPct val="150000"/>
              </a:lnSpc>
              <a:defRPr/>
            </a:pPr>
            <a:r>
              <a:rPr lang="cs-CZ" sz="2400" b="1" dirty="0" err="1">
                <a:solidFill>
                  <a:prstClr val="black"/>
                </a:solidFill>
              </a:rPr>
              <a:t>Mikrofinance</a:t>
            </a:r>
            <a:r>
              <a:rPr lang="cs-CZ" sz="2400" dirty="0">
                <a:solidFill>
                  <a:prstClr val="black"/>
                </a:solidFill>
              </a:rPr>
              <a:t> – OCCASIO </a:t>
            </a:r>
            <a:r>
              <a:rPr lang="cs-CZ" sz="2400" dirty="0" err="1" smtClean="0">
                <a:solidFill>
                  <a:prstClr val="black"/>
                </a:solidFill>
              </a:rPr>
              <a:t>o.p.s</a:t>
            </a:r>
            <a:r>
              <a:rPr lang="cs-CZ" sz="2400" dirty="0" smtClean="0">
                <a:solidFill>
                  <a:prstClr val="black"/>
                </a:solidFill>
              </a:rPr>
              <a:t> Praha, projekt </a:t>
            </a:r>
            <a:r>
              <a:rPr lang="cs-CZ" sz="2400" dirty="0">
                <a:solidFill>
                  <a:prstClr val="black"/>
                </a:solidFill>
              </a:rPr>
              <a:t>Šance pro rozvoj</a:t>
            </a:r>
          </a:p>
          <a:p>
            <a:pPr marL="0" lvl="0" indent="0" algn="just">
              <a:lnSpc>
                <a:spcPct val="150000"/>
              </a:lnSpc>
              <a:buNone/>
              <a:defRPr/>
            </a:pP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50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Finance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268760"/>
            <a:ext cx="8219256" cy="4857403"/>
          </a:xfrm>
        </p:spPr>
        <p:txBody>
          <a:bodyPr>
            <a:noAutofit/>
          </a:bodyPr>
          <a:lstStyle/>
          <a:p>
            <a:pPr lvl="0" algn="just">
              <a:lnSpc>
                <a:spcPct val="150000"/>
              </a:lnSpc>
              <a:defRPr/>
            </a:pPr>
            <a:r>
              <a:rPr lang="cs-CZ" sz="2400" dirty="0" smtClean="0"/>
              <a:t>Program </a:t>
            </a:r>
            <a:r>
              <a:rPr lang="cs-CZ" sz="2400" dirty="0"/>
              <a:t>překlenovací pomoci „3P“ </a:t>
            </a:r>
            <a:r>
              <a:rPr lang="cs-CZ" sz="2400" dirty="0" smtClean="0"/>
              <a:t>– organizace NROS </a:t>
            </a:r>
          </a:p>
          <a:p>
            <a:pPr lvl="0" algn="just">
              <a:defRPr/>
            </a:pPr>
            <a:r>
              <a:rPr lang="cs-CZ" sz="2400" dirty="0" smtClean="0"/>
              <a:t>předfinancování projektů podpořených </a:t>
            </a:r>
            <a:r>
              <a:rPr lang="cs-CZ" sz="2400" dirty="0"/>
              <a:t>z veřejných zdrojů formou návratných nadačních </a:t>
            </a:r>
            <a:r>
              <a:rPr lang="cs-CZ" sz="2400" dirty="0" smtClean="0"/>
              <a:t>příspěvků</a:t>
            </a:r>
          </a:p>
          <a:p>
            <a:pPr algn="just">
              <a:defRPr/>
            </a:pPr>
            <a:r>
              <a:rPr lang="cs-CZ" sz="2400" dirty="0" smtClean="0"/>
              <a:t>ve </a:t>
            </a:r>
            <a:r>
              <a:rPr lang="cs-CZ" sz="2400" dirty="0"/>
              <a:t>výši od 250.000 Kč do 1.000.000 Kč </a:t>
            </a:r>
            <a:endParaRPr lang="cs-CZ" sz="2400" dirty="0" smtClean="0"/>
          </a:p>
          <a:p>
            <a:pPr algn="just">
              <a:defRPr/>
            </a:pPr>
            <a:r>
              <a:rPr lang="cs-CZ" sz="2400" dirty="0" smtClean="0"/>
              <a:t>na </a:t>
            </a:r>
            <a:r>
              <a:rPr lang="cs-CZ" sz="2400" dirty="0"/>
              <a:t>dobu od 4 do 12 </a:t>
            </a:r>
            <a:r>
              <a:rPr lang="cs-CZ" sz="2400" dirty="0" smtClean="0"/>
              <a:t>měsíců</a:t>
            </a:r>
          </a:p>
          <a:p>
            <a:pPr lvl="0" algn="just">
              <a:defRPr/>
            </a:pPr>
            <a:r>
              <a:rPr lang="cs-CZ" sz="2400" dirty="0" smtClean="0">
                <a:solidFill>
                  <a:prstClr val="black"/>
                </a:solidFill>
              </a:rPr>
              <a:t>žadatelé</a:t>
            </a:r>
            <a:r>
              <a:rPr lang="cs-CZ" sz="2400" dirty="0">
                <a:solidFill>
                  <a:prstClr val="black"/>
                </a:solidFill>
              </a:rPr>
              <a:t>: </a:t>
            </a:r>
            <a:r>
              <a:rPr lang="cs-CZ" sz="2400" dirty="0"/>
              <a:t>spolky, obecně prospěšné společnosti, účelová zařízení církve, nadace, nadační fondy, ústavy, příspěvkové organizace a sociální družstva </a:t>
            </a:r>
          </a:p>
          <a:p>
            <a:r>
              <a:rPr lang="cs-CZ" sz="2400" dirty="0">
                <a:solidFill>
                  <a:prstClr val="black"/>
                </a:solidFill>
              </a:rPr>
              <a:t>t</a:t>
            </a:r>
            <a:r>
              <a:rPr lang="cs-CZ" sz="2400" dirty="0" smtClean="0">
                <a:solidFill>
                  <a:prstClr val="black"/>
                </a:solidFill>
              </a:rPr>
              <a:t>ermín žádostí: </a:t>
            </a:r>
            <a:r>
              <a:rPr lang="cs-CZ" sz="2400" b="1" dirty="0" smtClean="0"/>
              <a:t>29.9.2015, 23.11.2015</a:t>
            </a:r>
          </a:p>
          <a:p>
            <a:r>
              <a:rPr lang="cs-CZ" sz="2400" dirty="0" err="1" smtClean="0"/>
              <a:t>info</a:t>
            </a:r>
            <a:r>
              <a:rPr lang="cs-CZ" sz="2400" dirty="0" smtClean="0"/>
              <a:t> </a:t>
            </a:r>
            <a:r>
              <a:rPr lang="cs-CZ" sz="2400" dirty="0"/>
              <a:t>na http://www.nros.cz/cs/programy/program-3p/dokumenty-ke-stazeni</a:t>
            </a:r>
            <a:r>
              <a:rPr lang="cs-CZ" sz="2400" b="1" dirty="0"/>
              <a:t>/</a:t>
            </a:r>
          </a:p>
          <a:p>
            <a:pPr algn="just">
              <a:defRPr/>
            </a:pP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2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890938" y="39330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bg1"/>
                </a:solidFill>
              </a:rPr>
              <a:t>Podpora sociálního podnikání                        v programovém období 2014 - 2020</a:t>
            </a:r>
            <a:endParaRPr lang="cs-CZ" sz="4000" dirty="0">
              <a:solidFill>
                <a:schemeClr val="bg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539552" y="1772816"/>
            <a:ext cx="2592288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2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Proč sociálně podnikat 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19256" cy="4785395"/>
          </a:xfrm>
        </p:spPr>
        <p:txBody>
          <a:bodyPr>
            <a:noAutofit/>
          </a:bodyPr>
          <a:lstStyle/>
          <a:p>
            <a:pPr>
              <a:spcBef>
                <a:spcPts val="625"/>
              </a:spcBef>
              <a:buFont typeface="Arial" charset="0"/>
              <a:buChar char="•"/>
              <a:defRPr/>
            </a:pPr>
            <a:r>
              <a:rPr lang="cs-CZ" altLang="cs-CZ" sz="2800" dirty="0">
                <a:solidFill>
                  <a:prstClr val="black"/>
                </a:solidFill>
              </a:rPr>
              <a:t>řešení </a:t>
            </a:r>
            <a:r>
              <a:rPr lang="cs-CZ" altLang="cs-CZ" sz="2800" dirty="0" smtClean="0">
                <a:solidFill>
                  <a:prstClr val="black"/>
                </a:solidFill>
              </a:rPr>
              <a:t>nezaměstnanosti a sociálních problémů</a:t>
            </a:r>
            <a:endParaRPr lang="cs-CZ" altLang="cs-CZ" sz="2800" dirty="0">
              <a:solidFill>
                <a:prstClr val="black"/>
              </a:solidFill>
            </a:endParaRPr>
          </a:p>
          <a:p>
            <a:pPr>
              <a:spcBef>
                <a:spcPts val="625"/>
              </a:spcBef>
              <a:buFont typeface="Arial" charset="0"/>
              <a:buChar char="•"/>
              <a:defRPr/>
            </a:pPr>
            <a:r>
              <a:rPr lang="cs-CZ" altLang="cs-CZ" sz="2800" dirty="0">
                <a:solidFill>
                  <a:prstClr val="black"/>
                </a:solidFill>
              </a:rPr>
              <a:t>snížení finanční závislosti na společnosti – dávky, dotace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sz="2800" dirty="0">
                <a:solidFill>
                  <a:prstClr val="black"/>
                </a:solidFill>
              </a:rPr>
              <a:t>smysluplnost práce pro pracovníky i společnost 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sz="2800" dirty="0">
                <a:solidFill>
                  <a:prstClr val="black"/>
                </a:solidFill>
              </a:rPr>
              <a:t>potenciál dlouhodobě udržitelné činnosti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sz="2800" dirty="0" smtClean="0">
                <a:solidFill>
                  <a:prstClr val="black"/>
                </a:solidFill>
              </a:rPr>
              <a:t>využívání </a:t>
            </a:r>
            <a:r>
              <a:rPr lang="cs-CZ" altLang="cs-CZ" sz="2800" dirty="0">
                <a:solidFill>
                  <a:prstClr val="black"/>
                </a:solidFill>
              </a:rPr>
              <a:t>místních </a:t>
            </a:r>
            <a:r>
              <a:rPr lang="cs-CZ" altLang="cs-CZ" sz="2800" dirty="0" smtClean="0">
                <a:solidFill>
                  <a:prstClr val="black"/>
                </a:solidFill>
              </a:rPr>
              <a:t>zdrojů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sz="2800" dirty="0" smtClean="0">
                <a:solidFill>
                  <a:prstClr val="black"/>
                </a:solidFill>
              </a:rPr>
              <a:t>podpora </a:t>
            </a:r>
            <a:r>
              <a:rPr lang="cs-CZ" altLang="cs-CZ" sz="2800" dirty="0">
                <a:solidFill>
                  <a:prstClr val="black"/>
                </a:solidFill>
              </a:rPr>
              <a:t>místního, komunitního rozměru lidského života</a:t>
            </a:r>
          </a:p>
          <a:p>
            <a:pPr>
              <a:buFont typeface="Arial" charset="0"/>
              <a:buChar char="•"/>
              <a:defRPr/>
            </a:pPr>
            <a:r>
              <a:rPr lang="cs-CZ" altLang="cs-CZ" sz="2800" b="1" dirty="0" smtClean="0">
                <a:solidFill>
                  <a:prstClr val="black"/>
                </a:solidFill>
              </a:rPr>
              <a:t>etický </a:t>
            </a:r>
            <a:r>
              <a:rPr lang="cs-CZ" altLang="cs-CZ" sz="2800" b="1" dirty="0">
                <a:solidFill>
                  <a:prstClr val="black"/>
                </a:solidFill>
              </a:rPr>
              <a:t>rozměr podnikání</a:t>
            </a:r>
            <a:endParaRPr lang="cs-CZ" altLang="cs-CZ" sz="28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352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Programové období 2014 - 2020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Zaměstnanost 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„Podpora sociálního podnikání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                 č. 03_15_015</a:t>
            </a:r>
          </a:p>
          <a:p>
            <a:r>
              <a:rPr lang="cs-CZ" sz="2600" dirty="0"/>
              <a:t>Koordinovaný přístup k sociálně vyloučeným lokalitám (KPSVL)       1. výzva, č. 03_15_026 – září 2015</a:t>
            </a:r>
          </a:p>
          <a:p>
            <a:endParaRPr lang="cs-CZ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Průmysl a inovace pro 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konkurenceschopnost</a:t>
            </a:r>
          </a:p>
          <a:p>
            <a:pPr marL="0" lvl="0" indent="0">
              <a:buNone/>
            </a:pPr>
            <a:r>
              <a:rPr lang="cs-CZ" sz="2600" dirty="0" smtClean="0">
                <a:solidFill>
                  <a:prstClr val="black"/>
                </a:solidFill>
              </a:rPr>
              <a:t>PO2</a:t>
            </a:r>
            <a:r>
              <a:rPr lang="cs-CZ" sz="2600" dirty="0">
                <a:solidFill>
                  <a:prstClr val="black"/>
                </a:solidFill>
              </a:rPr>
              <a:t>:  Rozvoj podnikání a konkurenceschopnosti malých a středních firem - </a:t>
            </a:r>
            <a:r>
              <a:rPr lang="cs-CZ" sz="2600" dirty="0">
                <a:solidFill>
                  <a:prstClr val="black">
                    <a:lumMod val="85000"/>
                    <a:lumOff val="15000"/>
                  </a:prstClr>
                </a:solidFill>
              </a:rPr>
              <a:t>zvýhodněné úvěry a záruky pro integrační sociální podniky, spolupráce s ČMRZB</a:t>
            </a:r>
          </a:p>
          <a:p>
            <a:pPr marL="0" indent="0">
              <a:buNone/>
            </a:pPr>
            <a:endParaRPr lang="cs-CZ" sz="26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Další operační 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programy - IROP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19256" cy="47133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Integrovaný regionální operační program </a:t>
            </a: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– IROP</a:t>
            </a:r>
          </a:p>
          <a:p>
            <a:pPr marL="0" indent="0">
              <a:buNone/>
            </a:pPr>
            <a:endParaRPr lang="cs-CZ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/>
              <a:t>PO 2: Zkvalitnění veřejných služeb a podmínek života pro obyvatele regionů, SC 2.2 Vznik nových a rozvoj </a:t>
            </a:r>
            <a:r>
              <a:rPr lang="cs-CZ" sz="2400" dirty="0" smtClean="0"/>
              <a:t>existujících podnikatelských </a:t>
            </a:r>
            <a:r>
              <a:rPr lang="cs-CZ" sz="2400" dirty="0"/>
              <a:t>aktivit v oblasti sociálního podnikání.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propojeno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 výzvou OPZ Podpora sociálního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podnikání -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investiční prostředky, </a:t>
            </a:r>
            <a:r>
              <a:rPr lang="cs-CZ" sz="2400" dirty="0" smtClean="0"/>
              <a:t>výstavba</a:t>
            </a:r>
            <a:r>
              <a:rPr lang="cs-CZ" sz="2400" dirty="0"/>
              <a:t>, rekonstrukce, </a:t>
            </a:r>
            <a:r>
              <a:rPr lang="cs-CZ" sz="2400" dirty="0" smtClean="0"/>
              <a:t>rozšíření             </a:t>
            </a:r>
            <a:r>
              <a:rPr lang="cs-CZ" sz="2400" dirty="0"/>
              <a:t>a vybavení sociálních podniků</a:t>
            </a: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/>
            <a:r>
              <a:rPr lang="cs-CZ" sz="2400" dirty="0"/>
              <a:t>Alokace: 103,5 mil. Kč</a:t>
            </a:r>
          </a:p>
          <a:p>
            <a:pPr algn="just"/>
            <a:r>
              <a:rPr lang="cs-CZ" sz="2400" dirty="0" smtClean="0"/>
              <a:t>Termín vyhlášení: 1. 10. 2015</a:t>
            </a:r>
          </a:p>
          <a:p>
            <a:pPr algn="just"/>
            <a:r>
              <a:rPr lang="cs-CZ" sz="2400" dirty="0" smtClean="0"/>
              <a:t>Termín uzávěrky: </a:t>
            </a:r>
            <a:r>
              <a:rPr lang="cs-CZ" sz="2400" b="1" dirty="0" smtClean="0"/>
              <a:t>1. 12. 2015</a:t>
            </a:r>
          </a:p>
          <a:p>
            <a:pPr algn="just"/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58998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Další operační 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programy - PGRLF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50428"/>
            <a:ext cx="8219256" cy="46757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2400" b="1" dirty="0" smtClean="0"/>
              <a:t>Podpůrný a garanční rolnický a lesnický fond (</a:t>
            </a:r>
            <a:r>
              <a:rPr lang="cs-CZ" sz="2400" b="1" dirty="0"/>
              <a:t>PGRLF, a.s</a:t>
            </a:r>
            <a:r>
              <a:rPr lang="cs-CZ" sz="2400" b="1" dirty="0" smtClean="0"/>
              <a:t>.)   </a:t>
            </a:r>
          </a:p>
          <a:p>
            <a:pPr>
              <a:lnSpc>
                <a:spcPct val="120000"/>
              </a:lnSpc>
              <a:defRPr/>
            </a:pPr>
            <a:r>
              <a:rPr lang="cs-CZ" sz="2400" dirty="0" smtClean="0"/>
              <a:t>Cíl </a:t>
            </a:r>
            <a:r>
              <a:rPr lang="cs-CZ" sz="2400" dirty="0"/>
              <a:t>programu Sociální </a:t>
            </a:r>
            <a:r>
              <a:rPr lang="cs-CZ" sz="2400" dirty="0" smtClean="0"/>
              <a:t>zemědělství  - podpořit </a:t>
            </a:r>
            <a:r>
              <a:rPr lang="cs-CZ" sz="2400" dirty="0"/>
              <a:t>zemědělské </a:t>
            </a:r>
            <a:r>
              <a:rPr lang="cs-CZ" sz="2400" dirty="0" smtClean="0"/>
              <a:t>prvovýrobce</a:t>
            </a:r>
          </a:p>
          <a:p>
            <a:pPr>
              <a:lnSpc>
                <a:spcPct val="120000"/>
              </a:lnSpc>
              <a:defRPr/>
            </a:pPr>
            <a:r>
              <a:rPr lang="cs-CZ" sz="2400" dirty="0" smtClean="0"/>
              <a:t>zaměstnávají </a:t>
            </a:r>
            <a:r>
              <a:rPr lang="cs-CZ" sz="2400" dirty="0"/>
              <a:t>nebo budou zaměstnávat </a:t>
            </a:r>
            <a:r>
              <a:rPr lang="cs-CZ" sz="2400" dirty="0" smtClean="0"/>
              <a:t>OZP v </a:t>
            </a:r>
            <a:r>
              <a:rPr lang="cs-CZ" sz="2400" dirty="0"/>
              <a:t>rámci svých zemědělských </a:t>
            </a:r>
            <a:r>
              <a:rPr lang="cs-CZ" sz="2400" dirty="0" smtClean="0"/>
              <a:t>podniků (zajištění </a:t>
            </a:r>
            <a:r>
              <a:rPr lang="cs-CZ" sz="2400" dirty="0"/>
              <a:t>odborného přístupu k těmto </a:t>
            </a:r>
            <a:r>
              <a:rPr lang="cs-CZ" sz="2400" dirty="0" smtClean="0"/>
              <a:t>osobám) </a:t>
            </a:r>
          </a:p>
          <a:p>
            <a:pPr>
              <a:lnSpc>
                <a:spcPct val="120000"/>
              </a:lnSpc>
              <a:defRPr/>
            </a:pPr>
            <a:r>
              <a:rPr lang="cs-CZ" sz="2400" dirty="0" smtClean="0"/>
              <a:t>podpora formou </a:t>
            </a:r>
            <a:r>
              <a:rPr lang="cs-CZ" sz="2400" dirty="0"/>
              <a:t>úvěrů PGRLF, a.s</a:t>
            </a:r>
            <a:r>
              <a:rPr lang="cs-CZ" sz="2400" dirty="0" smtClean="0"/>
              <a:t>.</a:t>
            </a:r>
          </a:p>
          <a:p>
            <a:pPr>
              <a:lnSpc>
                <a:spcPct val="120000"/>
              </a:lnSpc>
              <a:defRPr/>
            </a:pPr>
            <a:r>
              <a:rPr lang="cs-CZ" sz="2400" dirty="0" smtClean="0"/>
              <a:t>úvěry investiční - doba </a:t>
            </a:r>
            <a:r>
              <a:rPr lang="cs-CZ" sz="2400" dirty="0"/>
              <a:t>splatnosti </a:t>
            </a:r>
            <a:r>
              <a:rPr lang="cs-CZ" sz="2400" dirty="0" smtClean="0"/>
              <a:t>nepřesáhne </a:t>
            </a:r>
            <a:r>
              <a:rPr lang="cs-CZ" sz="2400" dirty="0"/>
              <a:t>10 </a:t>
            </a:r>
            <a:r>
              <a:rPr lang="cs-CZ" sz="2400" dirty="0" smtClean="0"/>
              <a:t>let</a:t>
            </a:r>
          </a:p>
          <a:p>
            <a:pPr>
              <a:lnSpc>
                <a:spcPct val="120000"/>
              </a:lnSpc>
              <a:defRPr/>
            </a:pPr>
            <a:r>
              <a:rPr lang="cs-CZ" sz="2400" dirty="0" smtClean="0"/>
              <a:t>úvěry provozní - doba </a:t>
            </a:r>
            <a:r>
              <a:rPr lang="cs-CZ" sz="2400" dirty="0"/>
              <a:t>splatnosti </a:t>
            </a:r>
            <a:r>
              <a:rPr lang="cs-CZ" sz="2400" dirty="0" smtClean="0"/>
              <a:t>nepřesáhne </a:t>
            </a:r>
            <a:r>
              <a:rPr lang="cs-CZ" sz="2400" dirty="0"/>
              <a:t>1 </a:t>
            </a:r>
            <a:r>
              <a:rPr lang="cs-CZ" sz="2400" dirty="0" smtClean="0"/>
              <a:t>rok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5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Další operační 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programy - PGRLF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/>
              <a:t>Podpůrný a garanční rolnický a lesnický fond (</a:t>
            </a:r>
            <a:r>
              <a:rPr lang="cs-CZ" sz="2400" b="1" dirty="0"/>
              <a:t>PGRLF, a.s</a:t>
            </a:r>
            <a:r>
              <a:rPr lang="cs-CZ" sz="2400" b="1" dirty="0" smtClean="0"/>
              <a:t>.)   </a:t>
            </a:r>
          </a:p>
          <a:p>
            <a:r>
              <a:rPr lang="cs-CZ" sz="2400" dirty="0" smtClean="0"/>
              <a:t>Sociální zemědělství, program </a:t>
            </a:r>
            <a:r>
              <a:rPr lang="cs-CZ" sz="2400" dirty="0"/>
              <a:t>Úvěry na nákup půdy, Podpora nákupu půdy – snížení jistiny a Sociální </a:t>
            </a:r>
            <a:r>
              <a:rPr lang="cs-CZ" sz="2400" dirty="0" smtClean="0"/>
              <a:t>zemědělství - </a:t>
            </a:r>
            <a:r>
              <a:rPr lang="cs-CZ" sz="2400" dirty="0"/>
              <a:t>1. kolo žádostí o poskytnutí podpory </a:t>
            </a:r>
            <a:endParaRPr lang="cs-CZ" sz="2400" dirty="0" smtClean="0"/>
          </a:p>
          <a:p>
            <a:r>
              <a:rPr lang="cs-CZ" sz="2400" dirty="0" smtClean="0"/>
              <a:t>Alokace: </a:t>
            </a:r>
            <a:r>
              <a:rPr lang="cs-CZ" sz="2400" dirty="0"/>
              <a:t>50 mil. </a:t>
            </a:r>
            <a:r>
              <a:rPr lang="cs-CZ" sz="2400" dirty="0" smtClean="0"/>
              <a:t>Kč</a:t>
            </a:r>
          </a:p>
          <a:p>
            <a:endParaRPr lang="cs-CZ" sz="2400" dirty="0" smtClean="0"/>
          </a:p>
          <a:p>
            <a:r>
              <a:rPr lang="cs-CZ" sz="2400" dirty="0" smtClean="0"/>
              <a:t>Termín </a:t>
            </a:r>
            <a:r>
              <a:rPr lang="cs-CZ" sz="2400" dirty="0"/>
              <a:t>vyhlášení: 3. 8. 2015</a:t>
            </a:r>
          </a:p>
          <a:p>
            <a:r>
              <a:rPr lang="cs-CZ" sz="2400" dirty="0"/>
              <a:t>Termín uzávěrky: </a:t>
            </a:r>
            <a:r>
              <a:rPr lang="cs-CZ" sz="2400" b="1" dirty="0"/>
              <a:t>31. 12. 2015 </a:t>
            </a:r>
          </a:p>
          <a:p>
            <a:r>
              <a:rPr lang="cs-CZ" sz="2400" dirty="0" smtClean="0"/>
              <a:t>Informace na </a:t>
            </a:r>
            <a:r>
              <a:rPr lang="cs-CZ" sz="2400" dirty="0" smtClean="0">
                <a:hlinkClick r:id="rId3" tooltip="PGRLF a.s."/>
              </a:rPr>
              <a:t>www.pgrlf.cz</a:t>
            </a:r>
            <a:r>
              <a:rPr lang="cs-CZ" sz="2400" dirty="0" smtClean="0"/>
              <a:t> </a:t>
            </a:r>
            <a:r>
              <a:rPr lang="cs-CZ" sz="2400" dirty="0"/>
              <a:t>„Ke stažení“.</a:t>
            </a: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39731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Další operační programy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r>
              <a:rPr lang="cs-CZ" sz="2400" dirty="0"/>
              <a:t>Místní akční skupiny – integrační a ekologické sociální podniky - 2016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Komunitně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vedený místní rozvoj bude realizován skrze MAS </a:t>
            </a:r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</a:t>
            </a:r>
          </a:p>
          <a:p>
            <a:r>
              <a:rPr lang="cs-CZ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Integrovaný </a:t>
            </a:r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regionální OP (Specifický cíl 4.1), 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 rozvoje venkova (prioritní osa 19),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 Zaměstnanost (Specifický cíl 2.3)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OP Životní prostředí (Specifický cíl 4.2 a 4.3)</a:t>
            </a:r>
          </a:p>
          <a:p>
            <a:pPr marL="0" indent="0">
              <a:buNone/>
            </a:pPr>
            <a:endParaRPr lang="cs-CZ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Environmentální sociální podnik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600" dirty="0"/>
              <a:t>Environmentálním sociálním podnikem se rozumí „subjekt sociálního podnikání“, tj. právnická osoba založená dle soukromého práva nebo fyzická osoba, které splňují principy sociálního podniku. Ekologický sociální podnik naplňuje </a:t>
            </a:r>
            <a:r>
              <a:rPr lang="cs-CZ" sz="2600" b="1" dirty="0"/>
              <a:t>společensky prospěšný cíl, </a:t>
            </a:r>
            <a:r>
              <a:rPr lang="cs-CZ" sz="2600" dirty="0"/>
              <a:t>který je </a:t>
            </a:r>
            <a:r>
              <a:rPr lang="cs-CZ" sz="2600" b="1" dirty="0"/>
              <a:t>orientován lokálně a environmentálně </a:t>
            </a:r>
            <a:r>
              <a:rPr lang="cs-CZ" sz="2600" dirty="0"/>
              <a:t>a tento cíl je formulován </a:t>
            </a:r>
            <a:r>
              <a:rPr lang="cs-CZ" sz="2600" dirty="0" smtClean="0"/>
              <a:t>            v </a:t>
            </a:r>
            <a:r>
              <a:rPr lang="cs-CZ" sz="2600" dirty="0"/>
              <a:t>zakládacích dokumentech. Vzniká a rozvíjí se na konceptu tzv. trojího prospěchu – ekonomického, sociálního </a:t>
            </a:r>
            <a:r>
              <a:rPr lang="cs-CZ" sz="2600" dirty="0" smtClean="0"/>
              <a:t>                 a </a:t>
            </a:r>
            <a:r>
              <a:rPr lang="cs-CZ" sz="2600" dirty="0"/>
              <a:t>environmentálního.	                                                                                         							             </a:t>
            </a:r>
            <a:r>
              <a:rPr lang="cs-CZ" sz="2600" dirty="0" smtClean="0"/>
              <a:t>			                                              Zdroj</a:t>
            </a:r>
            <a:r>
              <a:rPr lang="cs-CZ" sz="2600" dirty="0"/>
              <a:t>: TESSEA</a:t>
            </a:r>
          </a:p>
          <a:p>
            <a:endParaRPr lang="cs-CZ" sz="2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3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Výzva „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Podpora sociálního podnikání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č. 03_15_015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80920" cy="4497363"/>
          </a:xfrm>
        </p:spPr>
        <p:txBody>
          <a:bodyPr>
            <a:noAutofit/>
          </a:bodyPr>
          <a:lstStyle/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 Zaměstnanost</a:t>
            </a: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pouze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 obchodní společnosti a OSVČ </a:t>
            </a: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spolufinancování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%</a:t>
            </a:r>
          </a:p>
          <a:p>
            <a:r>
              <a:rPr lang="cs-CZ" sz="26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max.výše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celkových způsobilých výdajů projektu: 6 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mil. Kč  (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 </a:t>
            </a:r>
            <a:r>
              <a:rPr lang="cs-CZ" sz="2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minimis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max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délka projektu: 24 měsíců (nejpozději do 31. 12. 2018</a:t>
            </a:r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</a:t>
            </a: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Alokace: </a:t>
            </a:r>
            <a:r>
              <a:rPr lang="cs-CZ" sz="2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100 mil. Kč </a:t>
            </a:r>
          </a:p>
          <a:p>
            <a:r>
              <a:rPr lang="cs-CZ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Termín uzávěrky: </a:t>
            </a:r>
            <a:r>
              <a:rPr lang="cs-CZ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30. 11. 2015</a:t>
            </a:r>
            <a:endParaRPr lang="cs-CZ" sz="26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endParaRPr lang="cs-CZ" sz="260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24710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Výzva „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Podpora sociálního podnikání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č. 03_15_015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Autofit/>
          </a:bodyPr>
          <a:lstStyle/>
          <a:p>
            <a:r>
              <a:rPr lang="cs-CZ" sz="2600" dirty="0" smtClean="0">
                <a:solidFill>
                  <a:srgbClr val="000000"/>
                </a:solidFill>
                <a:latin typeface="+mj-lt"/>
              </a:rPr>
              <a:t>komplementární výzva </a:t>
            </a:r>
            <a:r>
              <a:rPr lang="cs-CZ" sz="2600" b="1" dirty="0">
                <a:solidFill>
                  <a:srgbClr val="000000"/>
                </a:solidFill>
                <a:latin typeface="+mj-lt"/>
              </a:rPr>
              <a:t>k programu IROP</a:t>
            </a:r>
            <a:r>
              <a:rPr lang="cs-CZ" sz="2600" dirty="0" smtClean="0">
                <a:solidFill>
                  <a:srgbClr val="000000"/>
                </a:solidFill>
                <a:latin typeface="+mj-lt"/>
              </a:rPr>
              <a:t>: specifický </a:t>
            </a:r>
            <a:r>
              <a:rPr lang="cs-CZ" sz="2600" dirty="0">
                <a:solidFill>
                  <a:srgbClr val="000000"/>
                </a:solidFill>
                <a:latin typeface="+mj-lt"/>
              </a:rPr>
              <a:t>cíl 2.2: Vznik nových a rozvoj existujících podnikatelských aktivit v oblasti sociálního </a:t>
            </a:r>
            <a:r>
              <a:rPr lang="cs-CZ" sz="2600" dirty="0" smtClean="0">
                <a:solidFill>
                  <a:srgbClr val="000000"/>
                </a:solidFill>
                <a:latin typeface="+mj-lt"/>
              </a:rPr>
              <a:t>podnikání.</a:t>
            </a:r>
          </a:p>
          <a:p>
            <a:endParaRPr lang="cs-CZ" sz="2600" dirty="0">
              <a:solidFill>
                <a:srgbClr val="000000"/>
              </a:solidFill>
              <a:latin typeface="+mj-lt"/>
            </a:endParaRPr>
          </a:p>
          <a:p>
            <a:r>
              <a:rPr lang="cs-CZ" sz="2600" b="1" dirty="0" smtClean="0">
                <a:solidFill>
                  <a:srgbClr val="000000"/>
                </a:solidFill>
                <a:latin typeface="+mj-lt"/>
              </a:rPr>
              <a:t>dále </a:t>
            </a:r>
            <a:r>
              <a:rPr lang="cs-CZ" sz="2600" b="1" dirty="0">
                <a:solidFill>
                  <a:srgbClr val="000000"/>
                </a:solidFill>
                <a:latin typeface="+mj-lt"/>
              </a:rPr>
              <a:t>k OP Praha Pól růstu ČR</a:t>
            </a:r>
            <a:r>
              <a:rPr lang="cs-CZ" sz="2600" dirty="0">
                <a:solidFill>
                  <a:srgbClr val="000000"/>
                </a:solidFill>
                <a:latin typeface="+mj-lt"/>
              </a:rPr>
              <a:t>: Prioritní osa 3, investiční priorita 2, specifický cíl 3.2: Posílená infrastruktura pro sociální podnikání.</a:t>
            </a:r>
          </a:p>
          <a:p>
            <a:endParaRPr lang="cs-CZ" sz="2600" dirty="0">
              <a:solidFill>
                <a:srgbClr val="000000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987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Výzva „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Podpora sociálního podnikání</a:t>
            </a: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</a:t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č. 03_15_015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b="1" dirty="0" smtClean="0"/>
              <a:t>Zaměření výzvy</a:t>
            </a:r>
          </a:p>
          <a:p>
            <a:r>
              <a:rPr lang="cs-CZ" sz="2400" dirty="0" smtClean="0"/>
              <a:t>vznik </a:t>
            </a:r>
            <a:r>
              <a:rPr lang="cs-CZ" sz="2400" dirty="0"/>
              <a:t>a rozvoj nových podnikatelských aktivit v oblasti sociálního podnikání</a:t>
            </a:r>
          </a:p>
          <a:p>
            <a:r>
              <a:rPr lang="cs-CZ" sz="2400" b="1" dirty="0"/>
              <a:t>integrační sociální podnik</a:t>
            </a:r>
          </a:p>
          <a:p>
            <a:r>
              <a:rPr lang="cs-CZ" sz="2400" dirty="0"/>
              <a:t>sociální podnikání – podnikání v souladu s tzv. principy sociálního podnikání </a:t>
            </a:r>
          </a:p>
          <a:p>
            <a:pPr marL="0" indent="0">
              <a:buNone/>
            </a:pPr>
            <a:r>
              <a:rPr lang="cs-CZ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Doporučené klíčové </a:t>
            </a:r>
            <a:r>
              <a:rPr lang="cs-CZ" sz="2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aktivity projektu: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vytvoření a zachování pracovních míst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vzdělávání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marketing</a:t>
            </a:r>
          </a:p>
          <a:p>
            <a:r>
              <a:rPr lang="cs-CZ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provozování sociálního podniku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cs-CZ" sz="2400" u="sng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62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Výzva „Podpora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sociálního podnikání“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č. 03_15_015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u="sng" dirty="0"/>
              <a:t>Cílové skupiny</a:t>
            </a:r>
            <a:r>
              <a:rPr lang="cs-CZ" sz="2600" b="1" u="sng" dirty="0" smtClean="0"/>
              <a:t>:</a:t>
            </a:r>
          </a:p>
          <a:p>
            <a:pPr marL="0" indent="0">
              <a:buNone/>
            </a:pPr>
            <a:endParaRPr lang="cs-CZ" sz="2600" b="1" u="sng" dirty="0"/>
          </a:p>
          <a:p>
            <a:r>
              <a:rPr lang="cs-CZ" sz="2600" dirty="0"/>
              <a:t>osoby dlouhodobě či opakovaně </a:t>
            </a:r>
            <a:r>
              <a:rPr lang="cs-CZ" sz="2600" dirty="0" smtClean="0"/>
              <a:t>nezaměstnané</a:t>
            </a:r>
            <a:endParaRPr lang="cs-CZ" sz="2600" dirty="0"/>
          </a:p>
          <a:p>
            <a:r>
              <a:rPr lang="cs-CZ" sz="2600" dirty="0"/>
              <a:t>osoby se zdravotním </a:t>
            </a:r>
            <a:r>
              <a:rPr lang="cs-CZ" sz="2600" dirty="0" smtClean="0"/>
              <a:t>postižením</a:t>
            </a:r>
            <a:endParaRPr lang="cs-CZ" sz="2600" dirty="0"/>
          </a:p>
          <a:p>
            <a:r>
              <a:rPr lang="cs-CZ" sz="2600" dirty="0"/>
              <a:t>osoby opouštějící výkon trestu odnětí </a:t>
            </a:r>
            <a:r>
              <a:rPr lang="cs-CZ" sz="2600" dirty="0" smtClean="0"/>
              <a:t>svobody</a:t>
            </a:r>
            <a:endParaRPr lang="cs-CZ" sz="2600" dirty="0"/>
          </a:p>
          <a:p>
            <a:r>
              <a:rPr lang="cs-CZ" sz="2600" dirty="0"/>
              <a:t>osoby opouštějící institucionální zařízení, tzn. </a:t>
            </a:r>
            <a:r>
              <a:rPr lang="cs-CZ" sz="2600" dirty="0" smtClean="0"/>
              <a:t>zařízení </a:t>
            </a:r>
            <a:r>
              <a:rPr lang="cs-CZ" sz="2600" dirty="0"/>
              <a:t>pro výkon ústavní nebo ochranné </a:t>
            </a:r>
            <a:r>
              <a:rPr lang="cs-CZ" sz="2600" dirty="0" smtClean="0"/>
              <a:t>výchovy</a:t>
            </a:r>
            <a:endParaRPr lang="cs-CZ" sz="2600" dirty="0"/>
          </a:p>
        </p:txBody>
      </p:sp>
    </p:spTree>
    <p:extLst>
      <p:ext uri="{BB962C8B-B14F-4D97-AF65-F5344CB8AC3E}">
        <p14:creationId xmlns:p14="http://schemas.microsoft.com/office/powerpoint/2010/main" val="32101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 je sociální podnikání 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sz="2800" dirty="0" smtClean="0"/>
              <a:t>činnost firem a komerčních společností, které vedle tvorby zisku usilují o dosažení sociálních cílů</a:t>
            </a:r>
          </a:p>
          <a:p>
            <a:pPr marL="0" indent="0">
              <a:lnSpc>
                <a:spcPct val="150000"/>
              </a:lnSpc>
              <a:spcBef>
                <a:spcPts val="400"/>
              </a:spcBef>
              <a:buNone/>
            </a:pPr>
            <a:endParaRPr lang="cs-CZ" altLang="cs-CZ" sz="2800" dirty="0" smtClean="0">
              <a:cs typeface="Arial" charset="0"/>
            </a:endParaRP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b="1" dirty="0" smtClean="0">
                <a:cs typeface="Arial" charset="0"/>
              </a:rPr>
              <a:t>podnikatelské aktivity prospívající společnosti a životnímu prostředí</a:t>
            </a:r>
          </a:p>
          <a:p>
            <a:pPr>
              <a:spcBef>
                <a:spcPts val="400"/>
              </a:spcBef>
            </a:pPr>
            <a:endParaRPr lang="cs-CZ" altLang="cs-CZ" sz="2800" dirty="0" smtClean="0">
              <a:cs typeface="Arial" charset="0"/>
            </a:endParaRPr>
          </a:p>
          <a:p>
            <a:pPr marL="0" indent="0">
              <a:buNone/>
            </a:pPr>
            <a:endParaRPr lang="cs-CZ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03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14400" y="3645024"/>
            <a:ext cx="8229600" cy="208823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bg1"/>
                </a:solidFill>
              </a:rPr>
              <a:t>Děkuji za pozornost</a:t>
            </a:r>
            <a:br>
              <a:rPr lang="cs-CZ" dirty="0" smtClean="0">
                <a:solidFill>
                  <a:schemeClr val="bg1"/>
                </a:solidFill>
              </a:rPr>
            </a:br>
            <a:r>
              <a:rPr lang="cs-CZ" sz="2700" b="1" dirty="0" smtClean="0">
                <a:solidFill>
                  <a:schemeClr val="bg1"/>
                </a:solidFill>
              </a:rPr>
              <a:t>Jitka Čechová</a:t>
            </a:r>
            <a:br>
              <a:rPr lang="cs-CZ" sz="2700" b="1" dirty="0" smtClean="0">
                <a:solidFill>
                  <a:schemeClr val="bg1"/>
                </a:solidFill>
              </a:rPr>
            </a:br>
            <a:r>
              <a:rPr lang="cs-CZ" sz="2200" dirty="0" smtClean="0">
                <a:solidFill>
                  <a:schemeClr val="bg1"/>
                </a:solidFill>
              </a:rPr>
              <a:t>konzultantka MPSV</a:t>
            </a:r>
            <a:r>
              <a:rPr lang="cs-CZ" sz="2700" dirty="0" smtClean="0">
                <a:solidFill>
                  <a:schemeClr val="bg1"/>
                </a:solidFill>
              </a:rPr>
              <a:t/>
            </a:r>
            <a:br>
              <a:rPr lang="cs-CZ" sz="2700" dirty="0" smtClean="0">
                <a:solidFill>
                  <a:schemeClr val="bg1"/>
                </a:solidFill>
              </a:rPr>
            </a:br>
            <a:r>
              <a:rPr lang="cs-CZ" sz="2700" dirty="0" smtClean="0">
                <a:solidFill>
                  <a:schemeClr val="bg1"/>
                </a:solidFill>
              </a:rPr>
              <a:t/>
            </a:r>
            <a:br>
              <a:rPr lang="cs-CZ" sz="27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jitka.cechova</a:t>
            </a:r>
            <a:r>
              <a:rPr lang="cs-CZ" sz="2400" dirty="0" smtClean="0">
                <a:solidFill>
                  <a:prstClr val="white"/>
                </a:solidFill>
              </a:rPr>
              <a:t>@ceske-socialni-podnikani.cz. Tel: 776 096 086</a:t>
            </a: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P3 - </a:t>
            </a:r>
            <a:r>
              <a:rPr lang="cs-CZ" sz="2400" dirty="0" err="1" smtClean="0">
                <a:solidFill>
                  <a:schemeClr val="bg1"/>
                </a:solidFill>
              </a:rPr>
              <a:t>People</a:t>
            </a:r>
            <a:r>
              <a:rPr lang="cs-CZ" sz="2400" dirty="0" smtClean="0">
                <a:solidFill>
                  <a:schemeClr val="bg1"/>
                </a:solidFill>
              </a:rPr>
              <a:t>, Planet, Profit, o.p.s.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>www.p-p-p.cz nebo www.ceske-socialni-podnikani.cz</a:t>
            </a:r>
            <a:br>
              <a:rPr lang="cs-CZ" sz="2400" dirty="0" smtClean="0">
                <a:solidFill>
                  <a:schemeClr val="bg1"/>
                </a:solidFill>
              </a:rPr>
            </a:br>
            <a:r>
              <a:rPr lang="cs-CZ" sz="2400" dirty="0" smtClean="0">
                <a:solidFill>
                  <a:schemeClr val="bg1"/>
                </a:solidFill>
              </a:rPr>
              <a:t/>
            </a:r>
            <a:br>
              <a:rPr lang="cs-CZ" sz="2400" dirty="0" smtClean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</a:t>
            </a:r>
            <a:r>
              <a:rPr lang="pl-PL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podnikání </a:t>
            </a: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628800"/>
            <a:ext cx="8219256" cy="44973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>
                <a:cs typeface="Arial" charset="0"/>
              </a:rPr>
              <a:t>vytváří pracovní příležitosti pro osoby se zdravotním a společenským  znevýhodněním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>
                <a:cs typeface="Arial" charset="0"/>
              </a:rPr>
              <a:t>hraje důležitou roli v místním </a:t>
            </a:r>
            <a:r>
              <a:rPr lang="cs-CZ" altLang="cs-CZ" sz="2800" dirty="0" smtClean="0">
                <a:cs typeface="Arial" charset="0"/>
              </a:rPr>
              <a:t>rozvoji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sz="2800" dirty="0" smtClean="0"/>
              <a:t>pro </a:t>
            </a:r>
            <a:r>
              <a:rPr lang="cs-CZ" sz="2800" dirty="0"/>
              <a:t>SP je stejně důležité dosahování zisku i zvýšení veřejného prospěchu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>
                <a:cs typeface="Arial" charset="0"/>
              </a:rPr>
              <a:t>zisk je prostředkem pro dosažení sociálního cíle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endParaRPr lang="cs-CZ" altLang="cs-CZ" sz="2800" dirty="0">
              <a:cs typeface="Arial" charset="0"/>
            </a:endParaRPr>
          </a:p>
          <a:p>
            <a:pPr marL="0" indent="0">
              <a:buNone/>
            </a:pPr>
            <a:endParaRPr lang="cs-CZ" sz="3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90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dirty="0"/>
              <a:t>právnická osoba nebo fyzická osoba, která splňuje principy sociálního podniku</a:t>
            </a:r>
          </a:p>
          <a:p>
            <a:pPr>
              <a:defRPr/>
            </a:pPr>
            <a:endParaRPr lang="cs-CZ" sz="3000" dirty="0"/>
          </a:p>
          <a:p>
            <a:pPr>
              <a:defRPr/>
            </a:pPr>
            <a:r>
              <a:rPr lang="cs-CZ" sz="3000" dirty="0"/>
              <a:t>naplňuje </a:t>
            </a:r>
            <a:r>
              <a:rPr lang="cs-CZ" sz="3000" b="1" dirty="0"/>
              <a:t>veřejně prospěšný cíl</a:t>
            </a:r>
            <a:r>
              <a:rPr lang="cs-CZ" sz="3000" dirty="0"/>
              <a:t>, který je formulován v zakládacích dokumentech</a:t>
            </a:r>
          </a:p>
          <a:p>
            <a:pPr>
              <a:defRPr/>
            </a:pPr>
            <a:endParaRPr lang="cs-CZ" sz="3000" dirty="0"/>
          </a:p>
          <a:p>
            <a:pPr>
              <a:defRPr/>
            </a:pPr>
            <a:r>
              <a:rPr lang="cs-CZ" sz="3000" dirty="0"/>
              <a:t>vzniká a rozvíjí se na konceptu tzv. </a:t>
            </a:r>
            <a:r>
              <a:rPr lang="cs-CZ" sz="3000" b="1" dirty="0"/>
              <a:t>trojího prospěchu </a:t>
            </a:r>
            <a:r>
              <a:rPr lang="cs-CZ" sz="3000" dirty="0"/>
              <a:t>– ekonomického, sociálního a environmentálního</a:t>
            </a:r>
          </a:p>
          <a:p>
            <a:pPr>
              <a:spcBef>
                <a:spcPts val="400"/>
              </a:spcBef>
              <a:defRPr/>
            </a:pPr>
            <a:endParaRPr lang="cs-CZ" altLang="cs-CZ" sz="3000" dirty="0">
              <a:cs typeface="Arial" pitchFamily="34" charset="0"/>
            </a:endParaRPr>
          </a:p>
          <a:p>
            <a:pPr>
              <a:spcBef>
                <a:spcPts val="400"/>
              </a:spcBef>
              <a:defRPr/>
            </a:pPr>
            <a:r>
              <a:rPr lang="cs-CZ" altLang="cs-CZ" sz="3000" dirty="0">
                <a:cs typeface="Arial" pitchFamily="34" charset="0"/>
              </a:rPr>
              <a:t>od běžných zaměstnavatelů se liší pořadím firemních hodnot než právní formou</a:t>
            </a:r>
          </a:p>
          <a:p>
            <a:pPr marL="0" indent="0">
              <a:buFontTx/>
              <a:buNone/>
              <a:defRPr/>
            </a:pPr>
            <a:endParaRPr lang="cs-CZ" sz="2800" dirty="0"/>
          </a:p>
          <a:p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1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Koncept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trojího prospěchu</a:t>
            </a:r>
            <a:b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cs-CZ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cs-CZ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Zástupný symbol pro obsah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674" y="2348880"/>
            <a:ext cx="3370369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4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Sociální </a:t>
            </a:r>
            <a:r>
              <a:rPr lang="cs-CZ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podnik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19256" cy="46413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/>
              <a:t>chce dělat věci jinak – prvky inovativnosti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/>
              <a:t>umí podnikat a respektuje ekonomickou realitu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/>
              <a:t>podnikání je základ většiny  finančních zdrojů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/>
              <a:t>respektuje zájmy a individuální potřeby zaměstnanců - identifikace se sociálním podnikem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/>
              <a:t>podporuje vlastní aktivitu lidí, jejich sebedůvěru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cs-CZ" altLang="cs-CZ" sz="2800" dirty="0"/>
              <a:t>je nezávislá, spolupracuje s místní komunitou, chová se partnersky</a:t>
            </a:r>
          </a:p>
          <a:p>
            <a:pPr marL="0" indent="0">
              <a:lnSpc>
                <a:spcPct val="150000"/>
              </a:lnSpc>
              <a:buFontTx/>
              <a:buNone/>
              <a:defRPr/>
            </a:pPr>
            <a:endParaRPr lang="cs-CZ" sz="2800" dirty="0"/>
          </a:p>
          <a:p>
            <a:pPr>
              <a:lnSpc>
                <a:spcPct val="150000"/>
              </a:lnSpc>
            </a:pPr>
            <a:endParaRPr lang="cs-CZ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51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1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3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7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7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8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3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5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10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0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1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ROS EEA druhotný">
  <a:themeElements>
    <a:clrScheme name="NROS EEA">
      <a:dk1>
        <a:sysClr val="windowText" lastClr="000000"/>
      </a:dk1>
      <a:lt1>
        <a:sysClr val="window" lastClr="FFFFFF"/>
      </a:lt1>
      <a:dk2>
        <a:srgbClr val="3E3D3E"/>
      </a:dk2>
      <a:lt2>
        <a:srgbClr val="C7C2AF"/>
      </a:lt2>
      <a:accent1>
        <a:srgbClr val="0F4881"/>
      </a:accent1>
      <a:accent2>
        <a:srgbClr val="AD0014"/>
      </a:accent2>
      <a:accent3>
        <a:srgbClr val="8CA023"/>
      </a:accent3>
      <a:accent4>
        <a:srgbClr val="F58246"/>
      </a:accent4>
      <a:accent5>
        <a:srgbClr val="6E7D96"/>
      </a:accent5>
      <a:accent6>
        <a:srgbClr val="0AA046"/>
      </a:accent6>
      <a:hlink>
        <a:srgbClr val="0A6E91"/>
      </a:hlink>
      <a:folHlink>
        <a:srgbClr val="7346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8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Prezentace_P3_loga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2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Prezentace_P3_bez_log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Prezentace_P3_bez_log</Template>
  <TotalTime>9481</TotalTime>
  <Words>1789</Words>
  <Application>Microsoft Office PowerPoint</Application>
  <PresentationFormat>Předvádění na obrazovce (4:3)</PresentationFormat>
  <Paragraphs>284</Paragraphs>
  <Slides>50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24</vt:i4>
      </vt:variant>
      <vt:variant>
        <vt:lpstr>Nadpisy snímků</vt:lpstr>
      </vt:variant>
      <vt:variant>
        <vt:i4>50</vt:i4>
      </vt:variant>
    </vt:vector>
  </HeadingPairs>
  <TitlesOfParts>
    <vt:vector size="74" baseType="lpstr">
      <vt:lpstr>Prezentace_P3_bez_log</vt:lpstr>
      <vt:lpstr>4_Prezentace_P3_bez_log</vt:lpstr>
      <vt:lpstr>NROS EEA druhotný</vt:lpstr>
      <vt:lpstr>8_Prezentace_P3_bez_log</vt:lpstr>
      <vt:lpstr>9_Prezentace_P3_bez_log</vt:lpstr>
      <vt:lpstr>Prezentace_P3_loga</vt:lpstr>
      <vt:lpstr>12_Prezentace_P3_bez_log</vt:lpstr>
      <vt:lpstr>6_Prezentace_P3_bez_log</vt:lpstr>
      <vt:lpstr>1_Prezentace_P3_bez_log</vt:lpstr>
      <vt:lpstr>11_Prezentace_P3_bez_log</vt:lpstr>
      <vt:lpstr>2_Prezentace_P3_bez_log</vt:lpstr>
      <vt:lpstr>13_Prezentace_P3_bez_log</vt:lpstr>
      <vt:lpstr>15_Prezentace_P3_bez_log</vt:lpstr>
      <vt:lpstr>7_Prezentace_P3_bez_log</vt:lpstr>
      <vt:lpstr>16_Prezentace_P3_bez_log</vt:lpstr>
      <vt:lpstr>14_Prezentace_P3_bez_log</vt:lpstr>
      <vt:lpstr>17_Prezentace_P3_bez_log</vt:lpstr>
      <vt:lpstr>18_Prezentace_P3_bez_log</vt:lpstr>
      <vt:lpstr>3_Prezentace_P3_bez_log</vt:lpstr>
      <vt:lpstr>5_Prezentace_P3_bez_log</vt:lpstr>
      <vt:lpstr>19_Prezentace_P3_bez_log</vt:lpstr>
      <vt:lpstr>10_Prezentace_P3_bez_log</vt:lpstr>
      <vt:lpstr>20_Prezentace_P3_bez_log</vt:lpstr>
      <vt:lpstr>21_Prezentace_P3_bez_log</vt:lpstr>
      <vt:lpstr>Jak sociálně podnikat</vt:lpstr>
      <vt:lpstr>Co dělá P3 – People, Planet, Profit, o.p.s. </vt:lpstr>
      <vt:lpstr>Úvod do problematiky sociálního podnikání a situace v ČR</vt:lpstr>
      <vt:lpstr>Proč sociálně podnikat </vt:lpstr>
      <vt:lpstr>Co je sociální podnikání </vt:lpstr>
      <vt:lpstr>Sociální podnikání </vt:lpstr>
      <vt:lpstr>Sociální podnik</vt:lpstr>
      <vt:lpstr> Koncept trojího prospěchu </vt:lpstr>
      <vt:lpstr>Sociální podnik</vt:lpstr>
      <vt:lpstr>Co sociální podnik není</vt:lpstr>
      <vt:lpstr>Prezentace aplikace PowerPoint</vt:lpstr>
      <vt:lpstr>Principy sociálního podniku</vt:lpstr>
      <vt:lpstr>Sociální prospěch</vt:lpstr>
      <vt:lpstr>Ekonomický prospěch</vt:lpstr>
      <vt:lpstr>Ekonomický prospěch</vt:lpstr>
      <vt:lpstr>Environmentální a místní prospěch</vt:lpstr>
      <vt:lpstr>Environmentální a místní prospěch</vt:lpstr>
      <vt:lpstr>Legislativní formy pro sociální podnikání v ČR</vt:lpstr>
      <vt:lpstr>Legislativa</vt:lpstr>
      <vt:lpstr>Jakou zvolit právní formu</vt:lpstr>
      <vt:lpstr>Obchodní společnosti</vt:lpstr>
      <vt:lpstr>Nestátní neziskové organizace</vt:lpstr>
      <vt:lpstr>Přínosy sociálního podnikání pro rozvoj území</vt:lpstr>
      <vt:lpstr>Sociální podnikání a obce </vt:lpstr>
      <vt:lpstr>Podpora lokální ekonomiky </vt:lpstr>
      <vt:lpstr>Budování místních partnerství</vt:lpstr>
      <vt:lpstr>Jak může obec podporovat sociální podnikání</vt:lpstr>
      <vt:lpstr>Přehled situace v oblasti sociálního podnikání v ČR</vt:lpstr>
      <vt:lpstr>Adresář sociálních podniků</vt:lpstr>
      <vt:lpstr>Oblast podnikání SP</vt:lpstr>
      <vt:lpstr>Cílové skupiny</vt:lpstr>
      <vt:lpstr>Právní formy</vt:lpstr>
      <vt:lpstr>Než začnete podnikat</vt:lpstr>
      <vt:lpstr>Podpora pro sociální podniky</vt:lpstr>
      <vt:lpstr>Podpora sociálního podnikání v ČR</vt:lpstr>
      <vt:lpstr>Podpora sociálního podnikání v ČR</vt:lpstr>
      <vt:lpstr>Finance</vt:lpstr>
      <vt:lpstr>Finance</vt:lpstr>
      <vt:lpstr>Podpora sociálního podnikání                        v programovém období 2014 - 2020</vt:lpstr>
      <vt:lpstr>Programové období 2014 - 2020</vt:lpstr>
      <vt:lpstr>Další operační programy - IROP</vt:lpstr>
      <vt:lpstr>Další operační programy - PGRLF</vt:lpstr>
      <vt:lpstr>Další operační programy - PGRLF</vt:lpstr>
      <vt:lpstr>Další operační programy</vt:lpstr>
      <vt:lpstr>Environmentální sociální podnik</vt:lpstr>
      <vt:lpstr> Výzva „Podpora sociálního podnikání“  č. 03_15_015 </vt:lpstr>
      <vt:lpstr> Výzva „Podpora sociálního podnikání“  č. 03_15_015 </vt:lpstr>
      <vt:lpstr> Výzva „Podpora sociálního podnikání“  č. 03_15_015 </vt:lpstr>
      <vt:lpstr> Výzva „Podpora sociálního podnikání“  č. 03_15_015 </vt:lpstr>
      <vt:lpstr>Děkuji za pozornost Jitka Čechová konzultantka MPSV  jitka.cechova@ceske-socialni-podnikani.cz. Tel: 776 096 086 P3 - People, Planet, Profit, o.p.s. www.p-p-p.cz nebo www.ceske-socialni-podnikani.cz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Seminář na téma sociální podnikání</dc:title>
  <dc:creator>Lucie</dc:creator>
  <cp:lastModifiedBy>Jitka Čechová</cp:lastModifiedBy>
  <cp:revision>146</cp:revision>
  <cp:lastPrinted>2015-08-29T07:32:39Z</cp:lastPrinted>
  <dcterms:created xsi:type="dcterms:W3CDTF">2014-11-06T09:32:43Z</dcterms:created>
  <dcterms:modified xsi:type="dcterms:W3CDTF">2015-09-01T08:18:44Z</dcterms:modified>
</cp:coreProperties>
</file>